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1061" r:id="rId2"/>
    <p:sldId id="652" r:id="rId3"/>
    <p:sldId id="1022" r:id="rId4"/>
    <p:sldId id="1023" r:id="rId5"/>
    <p:sldId id="1024" r:id="rId6"/>
    <p:sldId id="1025" r:id="rId7"/>
    <p:sldId id="1026" r:id="rId8"/>
    <p:sldId id="1027" r:id="rId9"/>
    <p:sldId id="1028" r:id="rId10"/>
    <p:sldId id="1029" r:id="rId11"/>
    <p:sldId id="1030" r:id="rId12"/>
    <p:sldId id="1031" r:id="rId13"/>
    <p:sldId id="1033" r:id="rId14"/>
    <p:sldId id="1034" r:id="rId15"/>
    <p:sldId id="1062" r:id="rId16"/>
    <p:sldId id="1036" r:id="rId17"/>
    <p:sldId id="1077" r:id="rId18"/>
    <p:sldId id="1078" r:id="rId19"/>
    <p:sldId id="1067" r:id="rId20"/>
    <p:sldId id="1052" r:id="rId21"/>
    <p:sldId id="1069" r:id="rId22"/>
    <p:sldId id="1073" r:id="rId23"/>
    <p:sldId id="1074" r:id="rId24"/>
    <p:sldId id="1075" r:id="rId25"/>
    <p:sldId id="1070" r:id="rId26"/>
    <p:sldId id="1038" r:id="rId27"/>
    <p:sldId id="1072" r:id="rId28"/>
    <p:sldId id="1039" r:id="rId29"/>
    <p:sldId id="1040" r:id="rId30"/>
    <p:sldId id="1041" r:id="rId31"/>
    <p:sldId id="1042" r:id="rId32"/>
    <p:sldId id="1043" r:id="rId33"/>
    <p:sldId id="1048" r:id="rId34"/>
    <p:sldId id="1049" r:id="rId35"/>
    <p:sldId id="1054" r:id="rId36"/>
    <p:sldId id="1045" r:id="rId37"/>
    <p:sldId id="1053" r:id="rId38"/>
    <p:sldId id="1055" r:id="rId39"/>
    <p:sldId id="1059" r:id="rId40"/>
    <p:sldId id="1060" r:id="rId41"/>
    <p:sldId id="1056" r:id="rId42"/>
    <p:sldId id="1057" r:id="rId43"/>
    <p:sldId id="1058" r:id="rId44"/>
    <p:sldId id="1046" r:id="rId45"/>
    <p:sldId id="1050" r:id="rId46"/>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B9B9"/>
    <a:srgbClr val="FF9393"/>
    <a:srgbClr val="FFCC00"/>
    <a:srgbClr val="FF9900"/>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8" autoAdjust="0"/>
    <p:restoredTop sz="97287" autoAdjust="0"/>
  </p:normalViewPr>
  <p:slideViewPr>
    <p:cSldViewPr>
      <p:cViewPr varScale="1">
        <p:scale>
          <a:sx n="69" d="100"/>
          <a:sy n="69" d="100"/>
        </p:scale>
        <p:origin x="1110" y="6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smtClean="0"/>
          </a:p>
        </p:txBody>
      </p:sp>
    </p:spTree>
    <p:extLst>
      <p:ext uri="{BB962C8B-B14F-4D97-AF65-F5344CB8AC3E}">
        <p14:creationId xmlns:p14="http://schemas.microsoft.com/office/powerpoint/2010/main" val="1812803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58304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244D71-A8E8-4BA1-A371-BF42FFE05D6A}" type="datetime1">
              <a:rPr lang="en-US" smtClean="0"/>
              <a:t>3/16/2024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600201"/>
            <a:ext cx="9296400" cy="5802614"/>
          </a:xfrm>
          <a:prstGeom prst="rect">
            <a:avLst/>
          </a:prstGeom>
        </p:spPr>
        <p:txBody>
          <a:bodyPr wrap="square">
            <a:spAutoFit/>
          </a:bodyPr>
          <a:lstStyle/>
          <a:p>
            <a:pPr marL="0" marR="0" algn="ctr">
              <a:lnSpc>
                <a:spcPct val="115000"/>
              </a:lnSpc>
              <a:spcBef>
                <a:spcPts val="0"/>
              </a:spcBef>
              <a:spcAft>
                <a:spcPts val="1000"/>
              </a:spcAft>
            </a:pPr>
            <a:endParaRPr lang="en-US" sz="24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K</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ONTRATAT PUBLIKE KORNIZ</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Ë</a:t>
            </a: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Moduli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11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Trajnimit</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p>
          <a:p>
            <a:pPr marL="0" marR="0" algn="ctr">
              <a:lnSpc>
                <a:spcPct val="115000"/>
              </a:lnSpc>
              <a:spcBef>
                <a:spcPts val="0"/>
              </a:spcBef>
              <a:spcAft>
                <a:spcPts val="1000"/>
              </a:spcAft>
            </a:pP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2024 </a:t>
            </a:r>
            <a:endPar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0"/>
              </a:spcBef>
              <a:spcAft>
                <a:spcPts val="1000"/>
              </a:spcAft>
            </a:pP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en-US" sz="28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C:\Users\agron\OneDrive\Desktop\PRB1\lo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81000"/>
            <a:ext cx="7010400" cy="1219201"/>
          </a:xfrm>
          <a:prstGeom prst="rect">
            <a:avLst/>
          </a:prstGeom>
          <a:noFill/>
          <a:ln>
            <a:noFill/>
          </a:ln>
        </p:spPr>
      </p:pic>
    </p:spTree>
    <p:extLst>
      <p:ext uri="{BB962C8B-B14F-4D97-AF65-F5344CB8AC3E}">
        <p14:creationId xmlns:p14="http://schemas.microsoft.com/office/powerpoint/2010/main" val="120927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0"/>
            <a:ext cx="9144000" cy="762000"/>
          </a:xfrm>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7410" name="Content Placeholder 2"/>
          <p:cNvSpPr>
            <a:spLocks noGrp="1"/>
          </p:cNvSpPr>
          <p:nvPr>
            <p:ph idx="1"/>
          </p:nvPr>
        </p:nvSpPr>
        <p:spPr>
          <a:xfrm>
            <a:off x="0" y="1143000"/>
            <a:ext cx="9144000" cy="5135563"/>
          </a:xfrm>
        </p:spPr>
        <p:txBody>
          <a:bodyPr/>
          <a:lstStyle/>
          <a:p>
            <a:pPr marL="0" indent="0">
              <a:buNone/>
            </a:pPr>
            <a:r>
              <a:rPr lang="sq-AL" sz="2000" dirty="0" smtClean="0">
                <a:latin typeface="Cambria" panose="02040503050406030204" pitchFamily="18" charset="0"/>
                <a:ea typeface="Cambria" panose="02040503050406030204" pitchFamily="18" charset="0"/>
                <a:cs typeface="Arial" charset="0"/>
              </a:rPr>
              <a:t>3. </a:t>
            </a:r>
            <a:r>
              <a:rPr lang="sq-AL" sz="2000" b="1" dirty="0" smtClean="0">
                <a:latin typeface="Cambria" panose="02040503050406030204" pitchFamily="18" charset="0"/>
                <a:ea typeface="Cambria" panose="02040503050406030204" pitchFamily="18" charset="0"/>
              </a:rPr>
              <a:t>Marrëveshje kornizë të cilat nuk përcaktojnë të gjitha kushtet (marrëveshje kornizë </a:t>
            </a:r>
            <a:r>
              <a:rPr lang="sq-AL" sz="2000" b="1" dirty="0" err="1" smtClean="0">
                <a:latin typeface="Cambria" panose="02040503050406030204" pitchFamily="18" charset="0"/>
                <a:ea typeface="Cambria" panose="02040503050406030204" pitchFamily="18" charset="0"/>
              </a:rPr>
              <a:t>stricto</a:t>
            </a:r>
            <a:r>
              <a:rPr lang="sq-AL" sz="2000" b="1" dirty="0" smtClean="0">
                <a:latin typeface="Cambria" panose="02040503050406030204" pitchFamily="18" charset="0"/>
                <a:ea typeface="Cambria" panose="02040503050406030204" pitchFamily="18" charset="0"/>
              </a:rPr>
              <a:t> </a:t>
            </a:r>
            <a:r>
              <a:rPr lang="sq-AL" sz="2000" b="1" dirty="0" err="1" smtClean="0">
                <a:latin typeface="Cambria" panose="02040503050406030204" pitchFamily="18" charset="0"/>
                <a:ea typeface="Cambria" panose="02040503050406030204" pitchFamily="18" charset="0"/>
              </a:rPr>
              <a:t>sensu</a:t>
            </a:r>
            <a:r>
              <a:rPr lang="sq-AL" sz="2000" b="1" dirty="0" smtClean="0">
                <a:latin typeface="Cambria" panose="02040503050406030204" pitchFamily="18" charset="0"/>
                <a:ea typeface="Cambria" panose="02040503050406030204" pitchFamily="18" charset="0"/>
              </a:rPr>
              <a:t>), dhe </a:t>
            </a:r>
            <a:r>
              <a:rPr lang="sq-AL" sz="2000" b="1" dirty="0" err="1" smtClean="0">
                <a:latin typeface="Cambria" panose="02040503050406030204" pitchFamily="18" charset="0"/>
                <a:ea typeface="Cambria" panose="02040503050406030204" pitchFamily="18" charset="0"/>
              </a:rPr>
              <a:t>konkludohen</a:t>
            </a:r>
            <a:r>
              <a:rPr lang="sq-AL" sz="2000" b="1" dirty="0" smtClean="0">
                <a:latin typeface="Cambria" panose="02040503050406030204" pitchFamily="18" charset="0"/>
                <a:ea typeface="Cambria" panose="02040503050406030204" pitchFamily="18" charset="0"/>
              </a:rPr>
              <a:t> me një operator të vetëm ekonomik</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Kushtet nuk mund te ndryshohen ne mënyre </a:t>
            </a:r>
            <a:r>
              <a:rPr lang="sq-AL" sz="2000" dirty="0" err="1" smtClean="0">
                <a:latin typeface="Cambria" panose="02040503050406030204" pitchFamily="18" charset="0"/>
                <a:ea typeface="Cambria" panose="02040503050406030204" pitchFamily="18" charset="0"/>
                <a:cs typeface="Arial" charset="0"/>
              </a:rPr>
              <a:t>substancioale</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Kontratat individuale shpërblehen brenda kufijve të përcaktuar në marrëveshjen kornize pas konsultimit me këtë operator me shkrim dhe duke i kërkuar nga ai qe te siguroj  informacion të mëtejshëm për tenderin e tij.</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endParaRPr lang="en-US" sz="18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Tree>
    <p:extLst>
      <p:ext uri="{BB962C8B-B14F-4D97-AF65-F5344CB8AC3E}">
        <p14:creationId xmlns:p14="http://schemas.microsoft.com/office/powerpoint/2010/main" val="125516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8434" name="Content Placeholder 2"/>
          <p:cNvSpPr>
            <a:spLocks noGrp="1"/>
          </p:cNvSpPr>
          <p:nvPr>
            <p:ph idx="1"/>
          </p:nvPr>
        </p:nvSpPr>
        <p:spPr>
          <a:xfrm>
            <a:off x="0" y="1143000"/>
            <a:ext cx="9144000" cy="4983163"/>
          </a:xfrm>
        </p:spPr>
        <p:txBody>
          <a:bodyPr/>
          <a:lstStyle/>
          <a:p>
            <a:pPr marL="0" indent="0">
              <a:buNone/>
            </a:pPr>
            <a:r>
              <a:rPr lang="sq-AL" sz="2000" dirty="0" smtClean="0">
                <a:latin typeface="Cambria" panose="02040503050406030204" pitchFamily="18" charset="0"/>
                <a:ea typeface="Cambria" panose="02040503050406030204" pitchFamily="18" charset="0"/>
                <a:cs typeface="Arial" charset="0"/>
              </a:rPr>
              <a:t>4. </a:t>
            </a:r>
            <a:r>
              <a:rPr lang="sq-AL" sz="2000" b="1" dirty="0" smtClean="0">
                <a:latin typeface="Cambria" panose="02040503050406030204" pitchFamily="18" charset="0"/>
                <a:ea typeface="Cambria" panose="02040503050406030204" pitchFamily="18" charset="0"/>
              </a:rPr>
              <a:t>Marrëveshjet e shumëfishta kornize që nuk i krijojnë të gjitha kushtet  </a:t>
            </a:r>
          </a:p>
          <a:p>
            <a:pPr marL="0" indent="0">
              <a:buNone/>
            </a:pP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             (Marrëveshjet e shumëfishta kornize </a:t>
            </a:r>
            <a:r>
              <a:rPr lang="sq-AL" sz="2000" b="1" dirty="0" err="1" smtClean="0">
                <a:latin typeface="Cambria" panose="02040503050406030204" pitchFamily="18" charset="0"/>
                <a:ea typeface="Cambria" panose="02040503050406030204" pitchFamily="18" charset="0"/>
              </a:rPr>
              <a:t>sensu</a:t>
            </a:r>
            <a:r>
              <a:rPr lang="sq-AL" sz="2000" b="1" dirty="0" smtClean="0">
                <a:latin typeface="Cambria" panose="02040503050406030204" pitchFamily="18" charset="0"/>
                <a:ea typeface="Cambria" panose="02040503050406030204" pitchFamily="18" charset="0"/>
              </a:rPr>
              <a:t> </a:t>
            </a:r>
            <a:r>
              <a:rPr lang="sq-AL" sz="2000" b="1" dirty="0" err="1" smtClean="0">
                <a:latin typeface="Cambria" panose="02040503050406030204" pitchFamily="18" charset="0"/>
                <a:ea typeface="Cambria" panose="02040503050406030204" pitchFamily="18" charset="0"/>
              </a:rPr>
              <a:t>stricto</a:t>
            </a:r>
            <a:r>
              <a:rPr lang="sq-AL" sz="2000" b="1" dirty="0" smtClean="0">
                <a:latin typeface="Cambria" panose="02040503050406030204" pitchFamily="18" charset="0"/>
                <a:ea typeface="Cambria" panose="02040503050406030204" pitchFamily="18" charset="0"/>
              </a:rPr>
              <a:t>).</a:t>
            </a:r>
            <a:endParaRPr lang="sq-AL" sz="2000" b="1" i="1" dirty="0" smtClean="0">
              <a:latin typeface="Cambria" panose="02040503050406030204" pitchFamily="18" charset="0"/>
              <a:ea typeface="Cambria" panose="02040503050406030204" pitchFamily="18" charset="0"/>
            </a:endParaRPr>
          </a:p>
          <a:p>
            <a:pPr marL="0" indent="0">
              <a:buFontTx/>
              <a:buNone/>
            </a:pPr>
            <a:endParaRPr lang="sq-AL" sz="2000" dirty="0" smtClean="0">
              <a:latin typeface="Cambria" panose="02040503050406030204" pitchFamily="18" charset="0"/>
              <a:ea typeface="Cambria" panose="02040503050406030204" pitchFamily="18" charset="0"/>
              <a:cs typeface="Arial" charset="0"/>
            </a:endParaRPr>
          </a:p>
          <a:p>
            <a:r>
              <a:rPr lang="sq-AL" sz="2000" dirty="0" smtClean="0">
                <a:latin typeface="Cambria" panose="02040503050406030204" pitchFamily="18" charset="0"/>
                <a:ea typeface="Cambria" panose="02040503050406030204" pitchFamily="18" charset="0"/>
                <a:cs typeface="Arial" charset="0"/>
              </a:rPr>
              <a:t>Kontratat individuale të bazuara në një marrëveshje kornizë epen pas rihapjes se konkurrencës.</a:t>
            </a:r>
            <a:endParaRPr lang="en-US" sz="2000" dirty="0" smtClean="0">
              <a:latin typeface="Cambria" panose="02040503050406030204" pitchFamily="18" charset="0"/>
              <a:ea typeface="Cambria" panose="02040503050406030204" pitchFamily="18" charset="0"/>
              <a:cs typeface="Arial" charset="0"/>
            </a:endParaRPr>
          </a:p>
          <a:p>
            <a:r>
              <a:rPr lang="sq-AL" sz="2000" dirty="0" smtClean="0">
                <a:latin typeface="Cambria" panose="02040503050406030204" pitchFamily="18" charset="0"/>
                <a:ea typeface="Cambria" panose="02040503050406030204" pitchFamily="18" charset="0"/>
                <a:cs typeface="Arial" charset="0"/>
              </a:rPr>
              <a:t>Përdorimi I mjeteve elektronike/ ankandi elektronik</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11</a:t>
            </a:fld>
            <a:endParaRPr lang="en-US"/>
          </a:p>
        </p:txBody>
      </p:sp>
    </p:spTree>
    <p:extLst>
      <p:ext uri="{BB962C8B-B14F-4D97-AF65-F5344CB8AC3E}">
        <p14:creationId xmlns:p14="http://schemas.microsoft.com/office/powerpoint/2010/main" val="293375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3" name="Content Placeholder 2"/>
          <p:cNvSpPr>
            <a:spLocks noGrp="1"/>
          </p:cNvSpPr>
          <p:nvPr>
            <p:ph idx="1"/>
          </p:nvPr>
        </p:nvSpPr>
        <p:spPr>
          <a:xfrm>
            <a:off x="0" y="1600200"/>
            <a:ext cx="9144000" cy="4525963"/>
          </a:xfrm>
        </p:spPr>
        <p:txBody>
          <a:bodyPr/>
          <a:lstStyle/>
          <a:p>
            <a:pPr marL="0" indent="0">
              <a:buFontTx/>
              <a:buNone/>
              <a:defRPr/>
            </a:pPr>
            <a:r>
              <a:rPr lang="sq-AL" sz="2000" dirty="0" smtClean="0">
                <a:latin typeface="Cambria" panose="02040503050406030204" pitchFamily="18" charset="0"/>
                <a:ea typeface="Cambria" panose="02040503050406030204" pitchFamily="18" charset="0"/>
              </a:rPr>
              <a:t>Si te zgjidhet modeli e me i mire?</a:t>
            </a:r>
          </a:p>
          <a:p>
            <a:pPr marL="0" indent="0">
              <a:buFontTx/>
              <a:buNone/>
              <a:defRPr/>
            </a:pPr>
            <a:endParaRPr lang="sq-AL" sz="2000" dirty="0" smtClean="0">
              <a:latin typeface="Cambria" panose="02040503050406030204" pitchFamily="18" charset="0"/>
              <a:ea typeface="Cambria" panose="02040503050406030204" pitchFamily="18" charset="0"/>
            </a:endParaRPr>
          </a:p>
          <a:p>
            <a:pPr>
              <a:defRPr/>
            </a:pPr>
            <a:r>
              <a:rPr lang="sq-AL" sz="2000" dirty="0" smtClean="0">
                <a:latin typeface="Cambria" panose="02040503050406030204" pitchFamily="18" charset="0"/>
                <a:ea typeface="Cambria" panose="02040503050406030204" pitchFamily="18" charset="0"/>
              </a:rPr>
              <a:t>Analiza e tregut</a:t>
            </a:r>
          </a:p>
          <a:p>
            <a:pPr lvl="1">
              <a:defRPr/>
            </a:pPr>
            <a:r>
              <a:rPr lang="sq-AL" sz="2000" dirty="0" smtClean="0">
                <a:latin typeface="Cambria" panose="02040503050406030204" pitchFamily="18" charset="0"/>
                <a:ea typeface="Cambria" panose="02040503050406030204" pitchFamily="18" charset="0"/>
              </a:rPr>
              <a:t>Numri i OE</a:t>
            </a:r>
          </a:p>
          <a:p>
            <a:pPr lvl="1">
              <a:defRPr/>
            </a:pPr>
            <a:r>
              <a:rPr lang="sq-AL" sz="2000" dirty="0" smtClean="0">
                <a:latin typeface="Cambria" panose="02040503050406030204" pitchFamily="18" charset="0"/>
                <a:ea typeface="Cambria" panose="02040503050406030204" pitchFamily="18" charset="0"/>
              </a:rPr>
              <a:t>Madhësia e tregut</a:t>
            </a:r>
          </a:p>
          <a:p>
            <a:pPr lvl="1">
              <a:defRPr/>
            </a:pPr>
            <a:r>
              <a:rPr lang="sq-AL" sz="2000" dirty="0" smtClean="0">
                <a:latin typeface="Cambria" panose="02040503050406030204" pitchFamily="18" charset="0"/>
                <a:ea typeface="Cambria" panose="02040503050406030204" pitchFamily="18" charset="0"/>
              </a:rPr>
              <a:t>Natyra e mallrave /shërbimeve</a:t>
            </a:r>
          </a:p>
          <a:p>
            <a:pPr lvl="1">
              <a:defRPr/>
            </a:pPr>
            <a:r>
              <a:rPr lang="sq-AL" sz="2000" dirty="0" smtClean="0">
                <a:latin typeface="Cambria" panose="02040503050406030204" pitchFamily="18" charset="0"/>
                <a:ea typeface="Cambria" panose="02040503050406030204" pitchFamily="18" charset="0"/>
              </a:rPr>
              <a:t>Numri i AK</a:t>
            </a:r>
          </a:p>
          <a:p>
            <a:pPr lvl="1">
              <a:defRPr/>
            </a:pPr>
            <a:r>
              <a:rPr lang="sq-AL" sz="2000" dirty="0" smtClean="0">
                <a:latin typeface="Cambria" panose="02040503050406030204" pitchFamily="18" charset="0"/>
                <a:ea typeface="Cambria" panose="02040503050406030204" pitchFamily="18" charset="0"/>
              </a:rPr>
              <a:t>Kushtet e kontratës – a mund te specifikojmë te gjitha kushtet ne marrëveshje?</a:t>
            </a:r>
          </a:p>
          <a:p>
            <a:pPr lvl="1">
              <a:defRPr/>
            </a:pPr>
            <a:endParaRPr lang="en-US" dirty="0">
              <a:solidFill>
                <a:srgbClr val="0000FF"/>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12</a:t>
            </a:fld>
            <a:endParaRPr lang="en-US"/>
          </a:p>
        </p:txBody>
      </p:sp>
    </p:spTree>
    <p:extLst>
      <p:ext uri="{BB962C8B-B14F-4D97-AF65-F5344CB8AC3E}">
        <p14:creationId xmlns:p14="http://schemas.microsoft.com/office/powerpoint/2010/main" val="310954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sq-AL" sz="2800" b="1" dirty="0" smtClean="0">
                <a:solidFill>
                  <a:srgbClr val="002060"/>
                </a:solidFill>
                <a:latin typeface="Arial" charset="0"/>
                <a:cs typeface="Arial" charset="0"/>
              </a:rPr>
              <a:t>Prokurimet e centralizuara – një “prokurim” i specializuar</a:t>
            </a:r>
            <a:endParaRPr lang="sq-AL" sz="2800" b="1" dirty="0">
              <a:solidFill>
                <a:srgbClr val="002060"/>
              </a:solidFill>
              <a:latin typeface="Arial" charset="0"/>
              <a:cs typeface="Arial" charset="0"/>
            </a:endParaRPr>
          </a:p>
        </p:txBody>
      </p:sp>
      <p:sp>
        <p:nvSpPr>
          <p:cNvPr id="21506" name="Content Placeholder 2"/>
          <p:cNvSpPr>
            <a:spLocks noGrp="1"/>
          </p:cNvSpPr>
          <p:nvPr>
            <p:ph idx="1"/>
          </p:nvPr>
        </p:nvSpPr>
        <p:spPr>
          <a:xfrm>
            <a:off x="0" y="1600200"/>
            <a:ext cx="9144000" cy="4525963"/>
          </a:xfrm>
        </p:spPr>
        <p:txBody>
          <a:bodyPr/>
          <a:lstStyle/>
          <a:p>
            <a:pPr marL="0" indent="0" algn="ctr">
              <a:buFontTx/>
              <a:buNone/>
            </a:pPr>
            <a:r>
              <a:rPr lang="sq-AL" sz="2400" b="1" dirty="0" smtClean="0">
                <a:latin typeface="Arial" charset="0"/>
                <a:cs typeface="Arial" charset="0"/>
              </a:rPr>
              <a:t>Si të fillojmë?</a:t>
            </a:r>
          </a:p>
          <a:p>
            <a:pPr marL="0" indent="0" algn="ctr">
              <a:buFontTx/>
              <a:buNone/>
            </a:pPr>
            <a:endParaRPr lang="sq-AL" sz="2400" b="1" dirty="0" smtClean="0">
              <a:latin typeface="Arial" charset="0"/>
              <a:cs typeface="Arial" charset="0"/>
            </a:endParaRPr>
          </a:p>
          <a:p>
            <a:pPr marL="0" indent="0">
              <a:buFontTx/>
              <a:buNone/>
            </a:pPr>
            <a:r>
              <a:rPr lang="sq-AL" sz="2000" dirty="0" smtClean="0">
                <a:latin typeface="Arial" charset="0"/>
                <a:cs typeface="Arial" charset="0"/>
              </a:rPr>
              <a:t>1. Faza përgatitore në përgjithësi</a:t>
            </a:r>
          </a:p>
          <a:p>
            <a:pPr lvl="1"/>
            <a:r>
              <a:rPr lang="sq-AL" sz="1800" dirty="0" smtClean="0">
                <a:latin typeface="Arial" charset="0"/>
                <a:cs typeface="Arial" charset="0"/>
              </a:rPr>
              <a:t>Rrjedha e punës (rolet e AQP-se/AK/KRPP…) për te gjitha modelet</a:t>
            </a:r>
          </a:p>
          <a:p>
            <a:pPr lvl="2"/>
            <a:r>
              <a:rPr lang="sq-AL" sz="1600" dirty="0" smtClean="0">
                <a:latin typeface="Arial" charset="0"/>
                <a:cs typeface="Arial" charset="0"/>
              </a:rPr>
              <a:t>Faza e tenderimit</a:t>
            </a:r>
          </a:p>
          <a:p>
            <a:pPr lvl="2"/>
            <a:r>
              <a:rPr lang="sq-AL" sz="1600" dirty="0" smtClean="0">
                <a:latin typeface="Arial" charset="0"/>
                <a:cs typeface="Arial" charset="0"/>
              </a:rPr>
              <a:t>Kontraktimi</a:t>
            </a:r>
          </a:p>
          <a:p>
            <a:pPr lvl="2"/>
            <a:r>
              <a:rPr lang="sq-AL" sz="1600" dirty="0" smtClean="0">
                <a:latin typeface="Arial" charset="0"/>
                <a:cs typeface="Arial" charset="0"/>
              </a:rPr>
              <a:t>Faza  e menaxhimit te kontratës</a:t>
            </a:r>
          </a:p>
          <a:p>
            <a:pPr lvl="3"/>
            <a:r>
              <a:rPr lang="sq-AL" sz="1200" dirty="0" smtClean="0">
                <a:latin typeface="Arial" charset="0"/>
                <a:cs typeface="Arial" charset="0"/>
              </a:rPr>
              <a:t>Çështja financiare AK/OE/AQP</a:t>
            </a:r>
          </a:p>
          <a:p>
            <a:pPr lvl="3"/>
            <a:r>
              <a:rPr lang="sq-AL" sz="1200" dirty="0" smtClean="0">
                <a:latin typeface="Arial" charset="0"/>
                <a:cs typeface="Arial" charset="0"/>
              </a:rPr>
              <a:t>Çështja e menaxhimit te kontratës</a:t>
            </a:r>
          </a:p>
          <a:p>
            <a:pPr lvl="3"/>
            <a:r>
              <a:rPr lang="sq-AL" sz="1200" dirty="0" smtClean="0">
                <a:latin typeface="Arial" charset="0"/>
                <a:cs typeface="Arial" charset="0"/>
              </a:rPr>
              <a:t>Raportimi</a:t>
            </a:r>
          </a:p>
          <a:p>
            <a:pPr lvl="1"/>
            <a:r>
              <a:rPr lang="sq-AL" sz="1800" dirty="0" smtClean="0">
                <a:latin typeface="Arial" charset="0"/>
                <a:cs typeface="Arial" charset="0"/>
              </a:rPr>
              <a:t>Burimet (BNJ/TI/tekniket…)</a:t>
            </a:r>
          </a:p>
          <a:p>
            <a:pPr lvl="1"/>
            <a:r>
              <a:rPr lang="sq-AL" sz="1800" dirty="0" smtClean="0">
                <a:latin typeface="Arial" charset="0"/>
                <a:cs typeface="Arial" charset="0"/>
              </a:rPr>
              <a:t>Financimi </a:t>
            </a:r>
          </a:p>
          <a:p>
            <a:pPr lvl="1"/>
            <a:r>
              <a:rPr lang="sq-AL" sz="1800" dirty="0" smtClean="0">
                <a:latin typeface="Arial" charset="0"/>
                <a:cs typeface="Arial" charset="0"/>
              </a:rPr>
              <a:t>Analiza e tregut</a:t>
            </a:r>
          </a:p>
          <a:p>
            <a:pPr lvl="1"/>
            <a:r>
              <a:rPr lang="sq-AL" sz="1800" dirty="0" smtClean="0">
                <a:latin typeface="Arial" charset="0"/>
                <a:cs typeface="Arial" charset="0"/>
              </a:rPr>
              <a:t>Aktivitetet e MP (Informimi i AK dhe OE)</a:t>
            </a:r>
          </a:p>
          <a:p>
            <a:pPr marL="0" indent="0">
              <a:buFontTx/>
              <a:buNone/>
            </a:pPr>
            <a:endParaRPr lang="en-US" sz="28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143000" y="6356350"/>
            <a:ext cx="4876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94128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0"/>
            <a:ext cx="9144000" cy="1417638"/>
          </a:xfrm>
        </p:spPr>
        <p:txBody>
          <a:bodyPr/>
          <a:lstStyle/>
          <a:p>
            <a:r>
              <a:rPr lang="sq-AL" sz="2800" b="1" dirty="0" smtClean="0">
                <a:solidFill>
                  <a:srgbClr val="002060"/>
                </a:solidFill>
                <a:latin typeface="Cambria" panose="02040503050406030204" pitchFamily="18" charset="0"/>
                <a:ea typeface="Cambria" panose="02040503050406030204" pitchFamily="18" charset="0"/>
                <a:cs typeface="Arial" charset="0"/>
              </a:rPr>
              <a:t>Prokurimet e centralizuara – një “prokurim” I specializuar</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22530" name="Content Placeholder 2"/>
          <p:cNvSpPr>
            <a:spLocks noGrp="1"/>
          </p:cNvSpPr>
          <p:nvPr>
            <p:ph idx="1"/>
          </p:nvPr>
        </p:nvSpPr>
        <p:spPr>
          <a:xfrm>
            <a:off x="0" y="1219200"/>
            <a:ext cx="9144000" cy="5137150"/>
          </a:xfrm>
        </p:spPr>
        <p:txBody>
          <a:bodyPr/>
          <a:lstStyle/>
          <a:p>
            <a:pPr marL="0" indent="0">
              <a:buFontTx/>
              <a:buNone/>
            </a:pPr>
            <a:r>
              <a:rPr lang="sq-AL" sz="2000" dirty="0" smtClean="0">
                <a:latin typeface="Cambria" panose="02040503050406030204" pitchFamily="18" charset="0"/>
                <a:ea typeface="Cambria" panose="02040503050406030204" pitchFamily="18" charset="0"/>
                <a:cs typeface="Arial" charset="0"/>
              </a:rPr>
              <a:t>2.</a:t>
            </a:r>
            <a:r>
              <a:rPr lang="sq-AL" sz="2000" dirty="0" smtClean="0">
                <a:solidFill>
                  <a:srgbClr val="0000FF"/>
                </a:solidFill>
                <a:latin typeface="Cambria" panose="02040503050406030204" pitchFamily="18" charset="0"/>
                <a:ea typeface="Cambria" panose="02040503050406030204" pitchFamily="18" charset="0"/>
                <a:cs typeface="Arial" charset="0"/>
              </a:rPr>
              <a:t> </a:t>
            </a:r>
            <a:r>
              <a:rPr lang="sq-AL" sz="2000" dirty="0" smtClean="0">
                <a:latin typeface="Cambria" panose="02040503050406030204" pitchFamily="18" charset="0"/>
                <a:ea typeface="Cambria" panose="02040503050406030204" pitchFamily="18" charset="0"/>
                <a:cs typeface="Arial" charset="0"/>
              </a:rPr>
              <a:t>Përzgjedhja e modelit</a:t>
            </a:r>
          </a:p>
          <a:p>
            <a:pPr lvl="1"/>
            <a:r>
              <a:rPr lang="sq-AL" sz="2000" dirty="0" smtClean="0">
                <a:latin typeface="Cambria" panose="02040503050406030204" pitchFamily="18" charset="0"/>
                <a:ea typeface="Cambria" panose="02040503050406030204" pitchFamily="18" charset="0"/>
                <a:cs typeface="Arial" charset="0"/>
              </a:rPr>
              <a:t>Me një apo disa OE?</a:t>
            </a:r>
          </a:p>
          <a:p>
            <a:pPr lvl="1"/>
            <a:r>
              <a:rPr lang="sq-AL" sz="2000" dirty="0" smtClean="0">
                <a:latin typeface="Cambria" panose="02040503050406030204" pitchFamily="18" charset="0"/>
                <a:ea typeface="Cambria" panose="02040503050406030204" pitchFamily="18" charset="0"/>
                <a:cs typeface="Arial" charset="0"/>
              </a:rPr>
              <a:t>Numri i </a:t>
            </a:r>
            <a:r>
              <a:rPr lang="sq-AL" sz="2000" dirty="0" err="1" smtClean="0">
                <a:latin typeface="Cambria" panose="02040503050406030204" pitchFamily="18" charset="0"/>
                <a:ea typeface="Cambria" panose="02040503050406030204" pitchFamily="18" charset="0"/>
                <a:cs typeface="Arial" charset="0"/>
              </a:rPr>
              <a:t>loteve</a:t>
            </a:r>
            <a:endParaRPr lang="sq-AL" sz="2000" dirty="0" smtClean="0">
              <a:latin typeface="Cambria" panose="02040503050406030204" pitchFamily="18" charset="0"/>
              <a:ea typeface="Cambria" panose="02040503050406030204" pitchFamily="18" charset="0"/>
              <a:cs typeface="Arial" charset="0"/>
            </a:endParaRPr>
          </a:p>
          <a:p>
            <a:pPr lvl="1"/>
            <a:r>
              <a:rPr lang="sq-AL" sz="2000" dirty="0" smtClean="0">
                <a:latin typeface="Cambria" panose="02040503050406030204" pitchFamily="18" charset="0"/>
                <a:ea typeface="Cambria" panose="02040503050406030204" pitchFamily="18" charset="0"/>
                <a:cs typeface="Arial" charset="0"/>
              </a:rPr>
              <a:t>Sistemi i menaxhimit të katalogut</a:t>
            </a:r>
          </a:p>
          <a:p>
            <a:pPr lvl="1"/>
            <a:r>
              <a:rPr lang="sq-AL" sz="2000" dirty="0" smtClean="0">
                <a:latin typeface="Cambria" panose="02040503050406030204" pitchFamily="18" charset="0"/>
                <a:ea typeface="Cambria" panose="02040503050406030204" pitchFamily="18" charset="0"/>
                <a:cs typeface="Arial" charset="0"/>
              </a:rPr>
              <a:t>Si te qëndrojnë kontratat </a:t>
            </a:r>
            <a:r>
              <a:rPr lang="sq-AL" sz="2000" dirty="0" err="1" smtClean="0">
                <a:latin typeface="Cambria" panose="02040503050406030204" pitchFamily="18" charset="0"/>
                <a:ea typeface="Cambria" panose="02040503050406030204" pitchFamily="18" charset="0"/>
                <a:cs typeface="Arial" charset="0"/>
              </a:rPr>
              <a:t>fleksibile</a:t>
            </a:r>
            <a:r>
              <a:rPr lang="sq-AL" sz="2000" dirty="0" smtClean="0">
                <a:latin typeface="Cambria" panose="02040503050406030204" pitchFamily="18" charset="0"/>
                <a:ea typeface="Cambria" panose="02040503050406030204" pitchFamily="18" charset="0"/>
                <a:cs typeface="Arial" charset="0"/>
              </a:rPr>
              <a:t>?</a:t>
            </a:r>
          </a:p>
          <a:p>
            <a:pPr lvl="1"/>
            <a:endParaRPr lang="sq-AL" sz="2000" dirty="0" smtClean="0">
              <a:latin typeface="Cambria" panose="02040503050406030204" pitchFamily="18" charset="0"/>
              <a:ea typeface="Cambria" panose="02040503050406030204" pitchFamily="18" charset="0"/>
              <a:cs typeface="Arial" charset="0"/>
            </a:endParaRPr>
          </a:p>
          <a:p>
            <a:pPr marL="0" indent="0">
              <a:buFontTx/>
              <a:buNone/>
            </a:pPr>
            <a:r>
              <a:rPr lang="sq-AL" sz="2000" dirty="0" smtClean="0">
                <a:latin typeface="Cambria" panose="02040503050406030204" pitchFamily="18" charset="0"/>
                <a:ea typeface="Cambria" panose="02040503050406030204" pitchFamily="18" charset="0"/>
                <a:cs typeface="Arial" charset="0"/>
              </a:rPr>
              <a:t>3. Informimi i OE/shoqatave të OE</a:t>
            </a:r>
          </a:p>
          <a:p>
            <a:pPr marL="0" indent="0">
              <a:buFontTx/>
              <a:buNone/>
            </a:pPr>
            <a:endParaRPr lang="sq-AL" sz="2000" dirty="0">
              <a:latin typeface="Cambria" panose="02040503050406030204" pitchFamily="18" charset="0"/>
              <a:ea typeface="Cambria" panose="02040503050406030204" pitchFamily="18" charset="0"/>
              <a:cs typeface="Arial" charset="0"/>
            </a:endParaRPr>
          </a:p>
          <a:p>
            <a:pPr marL="0" indent="0">
              <a:buFontTx/>
              <a:buNone/>
            </a:pPr>
            <a:endParaRPr lang="sq-AL" sz="2000" dirty="0" smtClean="0">
              <a:latin typeface="Cambria" panose="02040503050406030204" pitchFamily="18" charset="0"/>
              <a:ea typeface="Cambria" panose="02040503050406030204" pitchFamily="18" charset="0"/>
              <a:cs typeface="Arial" charset="0"/>
            </a:endParaRPr>
          </a:p>
          <a:p>
            <a:pPr marL="0" indent="0">
              <a:buFontTx/>
              <a:buNone/>
            </a:pPr>
            <a:endParaRPr lang="sq-AL" sz="2000" dirty="0">
              <a:latin typeface="Cambria" panose="02040503050406030204" pitchFamily="18" charset="0"/>
              <a:ea typeface="Cambria" panose="02040503050406030204" pitchFamily="18" charset="0"/>
              <a:cs typeface="Arial" charset="0"/>
            </a:endParaRPr>
          </a:p>
          <a:p>
            <a:pPr marL="0" indent="0">
              <a:buFontTx/>
              <a:buNone/>
            </a:pPr>
            <a:r>
              <a:rPr lang="sq-AL" sz="2000" dirty="0" smtClean="0">
                <a:latin typeface="Cambria" panose="02040503050406030204" pitchFamily="18" charset="0"/>
                <a:ea typeface="Cambria" panose="02040503050406030204" pitchFamily="18" charset="0"/>
                <a:cs typeface="Arial" charset="0"/>
              </a:rPr>
              <a:t>                                                   -   SHEMBULL - </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2209800" y="6356350"/>
            <a:ext cx="3810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14</a:t>
            </a:fld>
            <a:endParaRPr lang="en-US"/>
          </a:p>
        </p:txBody>
      </p:sp>
    </p:spTree>
    <p:extLst>
      <p:ext uri="{BB962C8B-B14F-4D97-AF65-F5344CB8AC3E}">
        <p14:creationId xmlns:p14="http://schemas.microsoft.com/office/powerpoint/2010/main" val="428436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lstStyle/>
          <a:p>
            <a:r>
              <a:rPr lang="sq-AL" sz="2800" b="1" dirty="0">
                <a:solidFill>
                  <a:srgbClr val="002060"/>
                </a:solidFill>
              </a:rPr>
              <a:t> </a:t>
            </a:r>
            <a:r>
              <a:rPr lang="sq-AL" sz="2000" b="1" dirty="0">
                <a:solidFill>
                  <a:srgbClr val="002060"/>
                </a:solidFill>
              </a:rPr>
              <a:t>Kontratat </a:t>
            </a:r>
            <a:r>
              <a:rPr lang="sq-AL" sz="2000" b="1" dirty="0" smtClean="0">
                <a:solidFill>
                  <a:srgbClr val="002060"/>
                </a:solidFill>
              </a:rPr>
              <a:t>kornizë sipas Ligjit të Prokurimit </a:t>
            </a:r>
            <a:r>
              <a:rPr lang="sq-AL" sz="2000" b="1" dirty="0">
                <a:solidFill>
                  <a:srgbClr val="002060"/>
                </a:solidFill>
              </a:rPr>
              <a:t>Publik n</a:t>
            </a:r>
            <a:r>
              <a:rPr lang="en-US" sz="2000" b="1" dirty="0">
                <a:solidFill>
                  <a:srgbClr val="002060"/>
                </a:solidFill>
              </a:rPr>
              <a:t>ë</a:t>
            </a:r>
            <a:r>
              <a:rPr lang="sq-AL" sz="2000" b="1" dirty="0">
                <a:solidFill>
                  <a:srgbClr val="002060"/>
                </a:solidFill>
              </a:rPr>
              <a:t> </a:t>
            </a:r>
            <a:r>
              <a:rPr lang="sq-AL" sz="2000" b="1" dirty="0" smtClean="0">
                <a:solidFill>
                  <a:srgbClr val="002060"/>
                </a:solidFill>
              </a:rPr>
              <a:t>Kosovë </a:t>
            </a:r>
            <a:r>
              <a:rPr lang="en-US" sz="2000" b="1" dirty="0">
                <a:solidFill>
                  <a:srgbClr val="002060"/>
                </a:solidFill>
              </a:rPr>
              <a:t/>
            </a:r>
            <a:br>
              <a:rPr lang="en-US" sz="2000" b="1" dirty="0">
                <a:solidFill>
                  <a:srgbClr val="002060"/>
                </a:solidFill>
              </a:rPr>
            </a:br>
            <a:r>
              <a:rPr lang="sq-AL" sz="2000" b="1" dirty="0" smtClean="0">
                <a:solidFill>
                  <a:srgbClr val="002060"/>
                </a:solidFill>
              </a:rPr>
              <a:t>   </a:t>
            </a:r>
            <a:r>
              <a:rPr lang="en-US" sz="2000" b="1" dirty="0" err="1" smtClean="0">
                <a:solidFill>
                  <a:srgbClr val="002060"/>
                </a:solidFill>
              </a:rPr>
              <a:t>Definicionet</a:t>
            </a:r>
            <a:r>
              <a:rPr lang="en-US" sz="2000" b="1" dirty="0" smtClean="0">
                <a:solidFill>
                  <a:srgbClr val="002060"/>
                </a:solidFill>
              </a:rPr>
              <a:t> </a:t>
            </a:r>
            <a:r>
              <a:rPr lang="en-US" sz="2000" b="1" dirty="0" err="1" smtClean="0">
                <a:solidFill>
                  <a:srgbClr val="002060"/>
                </a:solidFill>
              </a:rPr>
              <a:t>dhe</a:t>
            </a:r>
            <a:r>
              <a:rPr lang="en-US" sz="2000" b="1" dirty="0" smtClean="0">
                <a:solidFill>
                  <a:srgbClr val="002060"/>
                </a:solidFill>
              </a:rPr>
              <a:t> </a:t>
            </a:r>
            <a:r>
              <a:rPr lang="en-US" sz="2000" b="1" dirty="0" err="1" smtClean="0">
                <a:solidFill>
                  <a:srgbClr val="002060"/>
                </a:solidFill>
              </a:rPr>
              <a:t>parimet</a:t>
            </a:r>
            <a:endParaRPr lang="en-US" sz="2000" b="1" dirty="0">
              <a:solidFill>
                <a:srgbClr val="002060"/>
              </a:solidFill>
            </a:endParaRPr>
          </a:p>
        </p:txBody>
      </p:sp>
      <p:sp>
        <p:nvSpPr>
          <p:cNvPr id="3" name="Content Placeholder 2"/>
          <p:cNvSpPr>
            <a:spLocks noGrp="1"/>
          </p:cNvSpPr>
          <p:nvPr>
            <p:ph idx="1"/>
          </p:nvPr>
        </p:nvSpPr>
        <p:spPr>
          <a:xfrm>
            <a:off x="0" y="1143000"/>
            <a:ext cx="9144000" cy="5715000"/>
          </a:xfrm>
        </p:spPr>
        <p:txBody>
          <a:bodyPr/>
          <a:lstStyle/>
          <a:p>
            <a:r>
              <a:rPr lang="sq-AL" sz="2000" b="1" i="1" dirty="0" smtClean="0"/>
              <a:t>“Kontratë publike kornizë”</a:t>
            </a:r>
            <a:r>
              <a:rPr lang="sq-AL" sz="2000" dirty="0" smtClean="0"/>
              <a:t> nënkupton një marrëveshje për një periudhë të kufizuar në mes të një apo me shume autoriteteve kontraktuese si dhe një apo më shumë operatorëve ekonomik, qëllimi i të cilës është vendosja e termave që udhëheqin kontratat që duhen dhënë gjatë një periudhë të caktuar, posaçërisht në lidhje me çmimin si dhe, kurdo që është e përshtatshme edhe sasinë e theksuar.</a:t>
            </a:r>
          </a:p>
          <a:p>
            <a:endParaRPr lang="sq-AL" sz="2000" dirty="0" smtClean="0"/>
          </a:p>
          <a:p>
            <a:r>
              <a:rPr lang="sq-AL" sz="2000" dirty="0"/>
              <a:t>Me fjalë të tjera ,kontrata publike kornizë është term i përgjithshëm i marrëveshjeve në mes të autoriteteve kontraktuese si dhe operatorëve ekonomik për furnizime, shërbime, dhe punë (riparim/punë mirëmbajtje), e cila i vendosë termat dhe kushtet sipas të cilave kontratat  ndihmëse ose bërja e urdhrave mund të kryhet përmes termave të marrëveshjes. </a:t>
            </a:r>
            <a:endParaRPr lang="en-US" sz="2000" dirty="0"/>
          </a:p>
          <a:p>
            <a:endParaRPr lang="en-US" sz="2400" dirty="0" smtClean="0"/>
          </a:p>
          <a:p>
            <a:endParaRPr lang="en-US" dirty="0"/>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Pse?</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lstStyle/>
          <a:p>
            <a:r>
              <a:rPr lang="sq-AL" sz="2000" dirty="0" smtClean="0">
                <a:latin typeface="Cambria" panose="02040503050406030204" pitchFamily="18" charset="0"/>
                <a:ea typeface="Cambria" panose="02040503050406030204" pitchFamily="18" charset="0"/>
              </a:rPr>
              <a:t>Kontrata publike kornizë i përcaktojnë termat dhe kushtet sipas te cilave bëhën kontrata ndihmëse ose porositë.</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 këtë qasje kontratat do të lidhen </a:t>
            </a:r>
            <a:r>
              <a:rPr lang="sq-AL" sz="2000" u="sng" dirty="0" smtClean="0">
                <a:latin typeface="Cambria" panose="02040503050406030204" pitchFamily="18" charset="0"/>
                <a:ea typeface="Cambria" panose="02040503050406030204" pitchFamily="18" charset="0"/>
              </a:rPr>
              <a:t>vetëm </a:t>
            </a:r>
            <a:r>
              <a:rPr lang="sq-AL" sz="2000" dirty="0" smtClean="0">
                <a:latin typeface="Cambria" panose="02040503050406030204" pitchFamily="18" charset="0"/>
                <a:ea typeface="Cambria" panose="02040503050406030204" pitchFamily="18" charset="0"/>
              </a:rPr>
              <a:t>kur mallrat dhe shërbimet janë urdhëruar ose "kërkuar" sipas kontrates publike kornizë.</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Përparësia </a:t>
            </a:r>
            <a:r>
              <a:rPr lang="sq-AL" sz="2000" dirty="0">
                <a:latin typeface="Cambria" panose="02040503050406030204" pitchFamily="18" charset="0"/>
                <a:ea typeface="Cambria" panose="02040503050406030204" pitchFamily="18" charset="0"/>
              </a:rPr>
              <a:t>është se mjetet për dhënien e kontratës sipas marrëveshjeve për kontrata publike kornizë sigurohen pa pasur nevojë </a:t>
            </a:r>
            <a:r>
              <a:rPr lang="sq-AL" sz="2000" dirty="0">
                <a:solidFill>
                  <a:srgbClr val="FF0000"/>
                </a:solidFill>
                <a:latin typeface="Cambria" panose="02040503050406030204" pitchFamily="18" charset="0"/>
                <a:ea typeface="Cambria" panose="02040503050406030204" pitchFamily="18" charset="0"/>
              </a:rPr>
              <a:t>që të ri-shpallet dhe ri-aplikohen kriteret e përzgjedhjes dhe kriteret e shpërblimit prej fillimit</a:t>
            </a:r>
            <a:r>
              <a:rPr lang="sq-AL" sz="2000" dirty="0" smtClean="0">
                <a:solidFill>
                  <a:srgbClr val="FF0000"/>
                </a:solidFill>
                <a:latin typeface="Cambria" panose="02040503050406030204" pitchFamily="18" charset="0"/>
                <a:ea typeface="Cambria" panose="02040503050406030204" pitchFamily="18" charset="0"/>
              </a:rPr>
              <a:t>.</a:t>
            </a:r>
          </a:p>
          <a:p>
            <a:pPr marL="0" indent="0">
              <a:buNone/>
            </a:pPr>
            <a:endParaRPr lang="sq-AL"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tutje është e mundshme që autoriteti kontraktues të lidh kontratë në emër të një numri të autoriteteve tjera kontraktuese e të cilat më pastaj mund ta përdorin këtë kontratë pa pas nevojë që të tenderohen sipas LPP-së. Në këtë mënyrë kursehen shumë burime. </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16</a:t>
            </a:fld>
            <a:endParaRPr lang="en-US"/>
          </a:p>
        </p:txBody>
      </p:sp>
    </p:spTree>
    <p:extLst>
      <p:ext uri="{BB962C8B-B14F-4D97-AF65-F5344CB8AC3E}">
        <p14:creationId xmlns:p14="http://schemas.microsoft.com/office/powerpoint/2010/main" val="3967713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Përdorimi i Kontratës Kornizë</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r>
              <a:rPr lang="sq-AL" sz="2000" dirty="0">
                <a:latin typeface="Cambria" panose="02040503050406030204" pitchFamily="18" charset="0"/>
                <a:ea typeface="Cambria" panose="02040503050406030204" pitchFamily="18" charset="0"/>
              </a:rPr>
              <a:t>Kontratat publike kornizë mund të përdoren vetëm nga palët të cilat kane qene </a:t>
            </a:r>
            <a:r>
              <a:rPr lang="sq-AL" sz="2000" dirty="0" smtClean="0">
                <a:latin typeface="Cambria" panose="02040503050406030204" pitchFamily="18" charset="0"/>
                <a:ea typeface="Cambria" panose="02040503050406030204" pitchFamily="18" charset="0"/>
              </a:rPr>
              <a:t>pjesë </a:t>
            </a:r>
            <a:r>
              <a:rPr lang="sq-AL" sz="2000" dirty="0">
                <a:latin typeface="Cambria" panose="02040503050406030204" pitchFamily="18" charset="0"/>
                <a:ea typeface="Cambria" panose="02040503050406030204" pitchFamily="18" charset="0"/>
              </a:rPr>
              <a:t>e atij </a:t>
            </a:r>
            <a:r>
              <a:rPr lang="sq-AL" sz="2000" dirty="0" smtClean="0">
                <a:latin typeface="Cambria" panose="02040503050406030204" pitchFamily="18" charset="0"/>
                <a:ea typeface="Cambria" panose="02040503050406030204" pitchFamily="18" charset="0"/>
              </a:rPr>
              <a:t>aktiviteti – procedure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Një numër i autoriteteve kontraktuese mundë të bëjnë marrëveshje për të përdorur kontratat kornizë të </a:t>
            </a:r>
            <a:r>
              <a:rPr lang="sq-AL" sz="2000" dirty="0" smtClean="0">
                <a:latin typeface="Cambria" panose="02040503050406030204" pitchFamily="18" charset="0"/>
                <a:ea typeface="Cambria" panose="02040503050406030204" pitchFamily="18" charset="0"/>
              </a:rPr>
              <a:t>përbashkëta.</a:t>
            </a:r>
          </a:p>
          <a:p>
            <a:r>
              <a:rPr lang="sq-AL" sz="2000" dirty="0" smtClean="0">
                <a:latin typeface="Cambria" panose="02040503050406030204" pitchFamily="18" charset="0"/>
                <a:ea typeface="Cambria" panose="02040503050406030204" pitchFamily="18" charset="0"/>
              </a:rPr>
              <a:t>Kurdo </a:t>
            </a:r>
            <a:r>
              <a:rPr lang="sq-AL" sz="2000" dirty="0">
                <a:latin typeface="Cambria" panose="02040503050406030204" pitchFamily="18" charset="0"/>
                <a:ea typeface="Cambria" panose="02040503050406030204" pitchFamily="18" charset="0"/>
              </a:rPr>
              <a:t>që kontrata publike kornizë do të përdoret nga disa Autoritetet Kontraktuese ato duhet të identifikohen shprehimisht në Njoftimin mbi Kontratë</a:t>
            </a:r>
            <a:r>
              <a:rPr lang="sq-AL" sz="2000" dirty="0" smtClean="0">
                <a:latin typeface="Cambria" panose="02040503050406030204" pitchFamily="18" charset="0"/>
                <a:ea typeface="Cambria" panose="02040503050406030204" pitchFamily="18" charset="0"/>
              </a:rPr>
              <a:t>, qoftë </a:t>
            </a:r>
            <a:r>
              <a:rPr lang="sq-AL" sz="2000" dirty="0">
                <a:latin typeface="Cambria" panose="02040503050406030204" pitchFamily="18" charset="0"/>
                <a:ea typeface="Cambria" panose="02040503050406030204" pitchFamily="18" charset="0"/>
              </a:rPr>
              <a:t>duke i emëruar ato drejtpërdrejt në njoftimin mbi kontratë ose </a:t>
            </a:r>
            <a:r>
              <a:rPr lang="sq-AL" sz="2000" dirty="0" err="1">
                <a:latin typeface="Cambria" panose="02040503050406030204" pitchFamily="18" charset="0"/>
                <a:ea typeface="Cambria" panose="02040503050406030204" pitchFamily="18" charset="0"/>
              </a:rPr>
              <a:t>permes</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references</a:t>
            </a:r>
            <a:r>
              <a:rPr lang="sq-AL" sz="2000" dirty="0">
                <a:latin typeface="Cambria" panose="02040503050406030204" pitchFamily="18" charset="0"/>
                <a:ea typeface="Cambria" panose="02040503050406030204" pitchFamily="18" charset="0"/>
              </a:rPr>
              <a:t> tek </a:t>
            </a:r>
            <a:r>
              <a:rPr lang="sq-AL" sz="2000" dirty="0" err="1">
                <a:latin typeface="Cambria" panose="02040503050406030204" pitchFamily="18" charset="0"/>
                <a:ea typeface="Cambria" panose="02040503050406030204" pitchFamily="18" charset="0"/>
              </a:rPr>
              <a:t>dokumentat</a:t>
            </a:r>
            <a:r>
              <a:rPr lang="sq-AL" sz="2000" dirty="0">
                <a:latin typeface="Cambria" panose="02040503050406030204" pitchFamily="18" charset="0"/>
                <a:ea typeface="Cambria" panose="02040503050406030204" pitchFamily="18" charset="0"/>
              </a:rPr>
              <a:t> tjera.</a:t>
            </a:r>
            <a:endParaRPr lang="en-US" sz="2000" dirty="0">
              <a:latin typeface="Cambria" panose="02040503050406030204" pitchFamily="18" charset="0"/>
              <a:ea typeface="Cambria" panose="02040503050406030204" pitchFamily="18" charset="0"/>
            </a:endParaRPr>
          </a:p>
          <a:p>
            <a:endParaRPr lang="sq-AL" sz="2800" dirty="0"/>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17</a:t>
            </a:fld>
            <a:endParaRPr lang="en-US"/>
          </a:p>
        </p:txBody>
      </p:sp>
    </p:spTree>
    <p:extLst>
      <p:ext uri="{BB962C8B-B14F-4D97-AF65-F5344CB8AC3E}">
        <p14:creationId xmlns:p14="http://schemas.microsoft.com/office/powerpoint/2010/main" val="3683168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rPr>
              <a:t>Përdorimi i Kontratës Kornizë</a:t>
            </a:r>
            <a:endParaRPr lang="sq-AL" sz="2800" dirty="0"/>
          </a:p>
        </p:txBody>
      </p:sp>
      <p:sp>
        <p:nvSpPr>
          <p:cNvPr id="3" name="Content Placeholder 2"/>
          <p:cNvSpPr>
            <a:spLocks noGrp="1"/>
          </p:cNvSpPr>
          <p:nvPr>
            <p:ph idx="1"/>
          </p:nvPr>
        </p:nvSpPr>
        <p:spPr>
          <a:xfrm>
            <a:off x="0" y="990600"/>
            <a:ext cx="9144000" cy="5715000"/>
          </a:xfrm>
        </p:spPr>
        <p:txBody>
          <a:bodyPr/>
          <a:lstStyle/>
          <a:p>
            <a:r>
              <a:rPr lang="sq-AL" sz="2000" dirty="0">
                <a:latin typeface="Cambria" panose="02040503050406030204" pitchFamily="18" charset="0"/>
                <a:ea typeface="Cambria" panose="02040503050406030204" pitchFamily="18" charset="0"/>
              </a:rPr>
              <a:t>Autoriteti Kontraktues para inicimit te aktivitetit te prokurimit duhet te gjykoj </a:t>
            </a:r>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kontrata kornize publike  është qasja me e mire për prokurimin </a:t>
            </a:r>
            <a:r>
              <a:rPr lang="sq-AL" sz="2000" dirty="0" smtClean="0">
                <a:latin typeface="Cambria" panose="02040503050406030204" pitchFamily="18" charset="0"/>
                <a:ea typeface="Cambria" panose="02040503050406030204" pitchFamily="18" charset="0"/>
              </a:rPr>
              <a:t>përkatës.</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Kjo do të përfshije gjykime për nxjerrjen e </a:t>
            </a:r>
            <a:r>
              <a:rPr lang="sq-AL" sz="2000" dirty="0" smtClean="0">
                <a:latin typeface="Cambria" panose="02040503050406030204" pitchFamily="18" charset="0"/>
                <a:ea typeface="Cambria" panose="02040503050406030204" pitchFamily="18" charset="0"/>
              </a:rPr>
              <a:t>vlerës </a:t>
            </a:r>
            <a:r>
              <a:rPr lang="sq-AL" sz="2000" dirty="0">
                <a:latin typeface="Cambria" panose="02040503050406030204" pitchFamily="18" charset="0"/>
                <a:ea typeface="Cambria" panose="02040503050406030204" pitchFamily="18" charset="0"/>
              </a:rPr>
              <a:t>së parasë së dhënë duke marrë parasyshë </a:t>
            </a:r>
            <a:r>
              <a:rPr lang="sq-AL" sz="2000" dirty="0" smtClean="0">
                <a:latin typeface="Cambria" panose="02040503050406030204" pitchFamily="18" charset="0"/>
                <a:ea typeface="Cambria" panose="02040503050406030204" pitchFamily="18" charset="0"/>
              </a:rPr>
              <a:t>natyrën </a:t>
            </a:r>
            <a:r>
              <a:rPr lang="sq-AL" sz="2000" dirty="0">
                <a:latin typeface="Cambria" panose="02040503050406030204" pitchFamily="18" charset="0"/>
                <a:ea typeface="Cambria" panose="02040503050406030204" pitchFamily="18" charset="0"/>
              </a:rPr>
              <a:t>e prokurimit si dhe aftësinë që të specifikojë prokurimin me përpikëri të mjaftueshme qysh në fillim</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Qeveria mundë të vendosë që të gjitha Autoritetet Kontraktuese të përkufizuara në Nenin 4 të LPP-së</a:t>
            </a:r>
            <a:r>
              <a:rPr lang="sq-AL" sz="2000" dirty="0" smtClean="0">
                <a:latin typeface="Cambria" panose="02040503050406030204" pitchFamily="18" charset="0"/>
                <a:ea typeface="Cambria" panose="02040503050406030204" pitchFamily="18" charset="0"/>
              </a:rPr>
              <a:t>, duhet </a:t>
            </a:r>
            <a:r>
              <a:rPr lang="sq-AL" sz="2000" dirty="0">
                <a:latin typeface="Cambria" panose="02040503050406030204" pitchFamily="18" charset="0"/>
                <a:ea typeface="Cambria" panose="02040503050406030204" pitchFamily="18" charset="0"/>
              </a:rPr>
              <a:t>që ti </a:t>
            </a:r>
            <a:r>
              <a:rPr lang="sq-AL" sz="2000" dirty="0" smtClean="0">
                <a:latin typeface="Cambria" panose="02040503050406030204" pitchFamily="18" charset="0"/>
                <a:ea typeface="Cambria" panose="02040503050406030204" pitchFamily="18" charset="0"/>
              </a:rPr>
              <a:t>nënshtrohen </a:t>
            </a:r>
            <a:r>
              <a:rPr lang="sq-AL" sz="2000" dirty="0">
                <a:latin typeface="Cambria" panose="02040503050406030204" pitchFamily="18" charset="0"/>
                <a:ea typeface="Cambria" panose="02040503050406030204" pitchFamily="18" charset="0"/>
              </a:rPr>
              <a:t>kontratave kornizë dhe kështu nuk lejohen të bëjnë prokurimin e mallrave ,shërbimeve ose punëve nga </a:t>
            </a:r>
            <a:r>
              <a:rPr lang="sq-AL" sz="2000" dirty="0" err="1">
                <a:latin typeface="Cambria" panose="02040503050406030204" pitchFamily="18" charset="0"/>
                <a:ea typeface="Cambria" panose="02040503050406030204" pitchFamily="18" charset="0"/>
              </a:rPr>
              <a:t>operato</a:t>
            </a:r>
            <a:r>
              <a:rPr lang="en-US" sz="2000" dirty="0">
                <a:latin typeface="Cambria" panose="02040503050406030204" pitchFamily="18" charset="0"/>
                <a:ea typeface="Cambria" panose="02040503050406030204" pitchFamily="18" charset="0"/>
              </a:rPr>
              <a:t>r</a:t>
            </a:r>
            <a:r>
              <a:rPr lang="sq-AL" sz="2000" dirty="0">
                <a:latin typeface="Cambria" panose="02040503050406030204" pitchFamily="18" charset="0"/>
                <a:ea typeface="Cambria" panose="02040503050406030204" pitchFamily="18" charset="0"/>
              </a:rPr>
              <a:t>et të tjerë ekonomikë dhe me kushte te tjera nga ato te </a:t>
            </a:r>
            <a:r>
              <a:rPr lang="sq-AL" sz="2000" dirty="0" err="1">
                <a:latin typeface="Cambria" panose="02040503050406030204" pitchFamily="18" charset="0"/>
                <a:ea typeface="Cambria" panose="02040503050406030204" pitchFamily="18" charset="0"/>
              </a:rPr>
              <a:t>dakorduara</a:t>
            </a:r>
            <a:r>
              <a:rPr lang="sq-AL" sz="2000" dirty="0">
                <a:latin typeface="Cambria" panose="02040503050406030204" pitchFamily="18" charset="0"/>
                <a:ea typeface="Cambria" panose="02040503050406030204" pitchFamily="18" charset="0"/>
              </a:rPr>
              <a:t> në </a:t>
            </a:r>
            <a:r>
              <a:rPr lang="sq-AL" sz="2000" dirty="0" smtClean="0">
                <a:latin typeface="Cambria" panose="02040503050406030204" pitchFamily="18" charset="0"/>
                <a:ea typeface="Cambria" panose="02040503050406030204" pitchFamily="18" charset="0"/>
              </a:rPr>
              <a:t>kontratën </a:t>
            </a:r>
            <a:r>
              <a:rPr lang="sq-AL" sz="2000" dirty="0">
                <a:latin typeface="Cambria" panose="02040503050406030204" pitchFamily="18" charset="0"/>
                <a:ea typeface="Cambria" panose="02040503050406030204" pitchFamily="18" charset="0"/>
              </a:rPr>
              <a:t>kornizë. </a:t>
            </a:r>
          </a:p>
          <a:p>
            <a:endParaRPr lang="en-US" sz="2400" dirty="0"/>
          </a:p>
          <a:p>
            <a:endParaRPr lang="sq-AL" sz="2400" dirty="0"/>
          </a:p>
        </p:txBody>
      </p:sp>
      <p:sp>
        <p:nvSpPr>
          <p:cNvPr id="4" name="Footer Placeholder 3"/>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933344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592763"/>
          </a:xfrm>
        </p:spPr>
        <p:txBody>
          <a:bodyPr/>
          <a:lstStyle/>
          <a:p>
            <a:r>
              <a:rPr lang="sq-AL" sz="2000" dirty="0" smtClean="0">
                <a:latin typeface="Cambria" panose="02040503050406030204" pitchFamily="18" charset="0"/>
                <a:ea typeface="Cambria" panose="02040503050406030204" pitchFamily="18" charset="0"/>
              </a:rPr>
              <a:t>AQP, në pajtimë me Nenin 95 të LPP-së,do të kryej dhe do të jetë përgjegjës për prokurimet sipas kontratës së tillë kornizë.</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rastë të aktivitetit qendrore të prokurimit ,si kontrata publike kornize e zhvilluar nga Agjensioni Qendror i Prokurimit në emer te autoriteteve kontraktuese tjera,përdorimi i këtyre kontratave qendrore </a:t>
            </a:r>
            <a:r>
              <a:rPr lang="sq-AL" sz="2000" b="1" u="sng" dirty="0" smtClean="0">
                <a:latin typeface="Cambria" panose="02040503050406030204" pitchFamily="18" charset="0"/>
                <a:ea typeface="Cambria" panose="02040503050406030204" pitchFamily="18" charset="0"/>
              </a:rPr>
              <a:t>janë obligative</a:t>
            </a:r>
            <a:r>
              <a:rPr lang="sq-AL" sz="2000" u="sng"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për Autoritetet Kontraktuese.</a:t>
            </a:r>
          </a:p>
          <a:p>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Autoritetet Kontraktuese nuk mundë të përdore kontrate </a:t>
            </a:r>
            <a:r>
              <a:rPr lang="sq-AL" sz="2000" dirty="0" err="1">
                <a:latin typeface="Cambria" panose="02040503050406030204" pitchFamily="18" charset="0"/>
                <a:ea typeface="Cambria" panose="02040503050406030204" pitchFamily="18" charset="0"/>
              </a:rPr>
              <a:t>publ</a:t>
            </a:r>
            <a:r>
              <a:rPr lang="en-US" sz="2000" dirty="0" err="1">
                <a:latin typeface="Cambria" panose="02040503050406030204" pitchFamily="18" charset="0"/>
                <a:ea typeface="Cambria" panose="02040503050406030204" pitchFamily="18" charset="0"/>
              </a:rPr>
              <a:t>i</a:t>
            </a:r>
            <a:r>
              <a:rPr lang="sq-AL" sz="2000" dirty="0">
                <a:latin typeface="Cambria" panose="02040503050406030204" pitchFamily="18" charset="0"/>
                <a:ea typeface="Cambria" panose="02040503050406030204" pitchFamily="18" charset="0"/>
              </a:rPr>
              <a:t>ke kornize  në </a:t>
            </a:r>
            <a:r>
              <a:rPr lang="sq-AL" sz="2000" dirty="0" smtClean="0">
                <a:latin typeface="Cambria" panose="02040503050406030204" pitchFamily="18" charset="0"/>
                <a:ea typeface="Cambria" panose="02040503050406030204" pitchFamily="18" charset="0"/>
              </a:rPr>
              <a:t>mënyrë </a:t>
            </a:r>
            <a:r>
              <a:rPr lang="sq-AL" sz="2000" dirty="0">
                <a:latin typeface="Cambria" panose="02040503050406030204" pitchFamily="18" charset="0"/>
                <a:ea typeface="Cambria" panose="02040503050406030204" pitchFamily="18" charset="0"/>
              </a:rPr>
              <a:t>të tillë që të parandalojë ,kufizoj</a:t>
            </a:r>
            <a:r>
              <a:rPr lang="sq-AL" sz="2000" dirty="0" smtClean="0">
                <a:latin typeface="Cambria" panose="02040503050406030204" pitchFamily="18" charset="0"/>
                <a:ea typeface="Cambria" panose="02040503050406030204" pitchFamily="18" charset="0"/>
              </a:rPr>
              <a:t>, ose ngatërroj </a:t>
            </a:r>
            <a:r>
              <a:rPr lang="sq-AL" sz="2000" dirty="0">
                <a:latin typeface="Cambria" panose="02040503050406030204" pitchFamily="18" charset="0"/>
                <a:ea typeface="Cambria" panose="02040503050406030204" pitchFamily="18" charset="0"/>
              </a:rPr>
              <a:t>konkurrencën.</a:t>
            </a:r>
            <a:endParaRPr lang="en-US" sz="2000" dirty="0">
              <a:latin typeface="Cambria" panose="02040503050406030204" pitchFamily="18" charset="0"/>
              <a:ea typeface="Cambria" panose="02040503050406030204" pitchFamily="18" charset="0"/>
            </a:endParaRPr>
          </a:p>
          <a:p>
            <a:endParaRPr lang="en-US" sz="2400" dirty="0" smtClean="0"/>
          </a:p>
          <a:p>
            <a:endParaRPr lang="en-US" dirty="0"/>
          </a:p>
        </p:txBody>
      </p:sp>
      <p:sp>
        <p:nvSpPr>
          <p:cNvPr id="2" name="Footer Placeholder 1"/>
          <p:cNvSpPr>
            <a:spLocks noGrp="1"/>
          </p:cNvSpPr>
          <p:nvPr>
            <p:ph type="ftr" sz="quarter" idx="11"/>
          </p:nvPr>
        </p:nvSpPr>
        <p:spPr>
          <a:xfrm>
            <a:off x="1447800" y="6356350"/>
            <a:ext cx="4572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smtClean="0">
                <a:solidFill>
                  <a:srgbClr val="002060"/>
                </a:solidFill>
              </a:rPr>
              <a:t>Përmbledhje</a:t>
            </a:r>
            <a:endParaRPr lang="sq-AL" sz="2800" b="1" dirty="0">
              <a:solidFill>
                <a:srgbClr val="002060"/>
              </a:solidFill>
            </a:endParaRPr>
          </a:p>
        </p:txBody>
      </p:sp>
      <p:sp>
        <p:nvSpPr>
          <p:cNvPr id="3" name="Content Placeholder 2"/>
          <p:cNvSpPr>
            <a:spLocks noGrp="1"/>
          </p:cNvSpPr>
          <p:nvPr>
            <p:ph idx="1"/>
          </p:nvPr>
        </p:nvSpPr>
        <p:spPr>
          <a:xfrm>
            <a:off x="0" y="1219200"/>
            <a:ext cx="9144000" cy="5410200"/>
          </a:xfrm>
        </p:spPr>
        <p:txBody>
          <a:bodyPr/>
          <a:lstStyle/>
          <a:p>
            <a:pPr marL="0" lvl="0" indent="0">
              <a:buNone/>
            </a:pPr>
            <a:r>
              <a:rPr lang="sq-AL" sz="2000" dirty="0" smtClean="0">
                <a:latin typeface="Cambria" panose="02040503050406030204" pitchFamily="18" charset="0"/>
                <a:ea typeface="Cambria" panose="02040503050406030204" pitchFamily="18" charset="0"/>
              </a:rPr>
              <a:t>                     Në këtë modul do të shtjellohen:</a:t>
            </a:r>
          </a:p>
          <a:p>
            <a:pPr marL="0" lvl="0" indent="0">
              <a:buNone/>
            </a:pPr>
            <a:endParaRPr lang="sq-AL" sz="2000" dirty="0" smtClean="0">
              <a:latin typeface="Cambria" panose="02040503050406030204" pitchFamily="18" charset="0"/>
              <a:ea typeface="Cambria" panose="02040503050406030204" pitchFamily="18" charset="0"/>
            </a:endParaRPr>
          </a:p>
          <a:p>
            <a:pPr lvl="0">
              <a:buFont typeface="Wingdings" pitchFamily="2" charset="2"/>
              <a:buChar char="§"/>
            </a:pPr>
            <a:r>
              <a:rPr lang="sq-AL" sz="2000" dirty="0" smtClean="0">
                <a:latin typeface="Cambria" panose="02040503050406030204" pitchFamily="18" charset="0"/>
                <a:ea typeface="Cambria" panose="02040503050406030204" pitchFamily="18" charset="0"/>
              </a:rPr>
              <a:t>Llojet e marrëveshjeve kornizë sipas Direktivave të BE </a:t>
            </a:r>
          </a:p>
          <a:p>
            <a:pPr lvl="0">
              <a:buFont typeface="Wingdings" pitchFamily="2" charset="2"/>
              <a:buChar char="§"/>
            </a:pPr>
            <a:r>
              <a:rPr lang="sq-AL" sz="2000" dirty="0" smtClean="0">
                <a:latin typeface="Cambria" panose="02040503050406030204" pitchFamily="18" charset="0"/>
                <a:ea typeface="Cambria" panose="02040503050406030204" pitchFamily="18" charset="0"/>
              </a:rPr>
              <a:t>Llojet e marrëveshjeve kornize sipas kornizës legjislative te Kosovës.</a:t>
            </a:r>
          </a:p>
          <a:p>
            <a:pPr lvl="0">
              <a:buFont typeface="Wingdings" pitchFamily="2" charset="2"/>
              <a:buChar char="§"/>
            </a:pPr>
            <a:r>
              <a:rPr lang="sq-AL" sz="2000" dirty="0" smtClean="0">
                <a:latin typeface="Cambria" panose="02040503050406030204" pitchFamily="18" charset="0"/>
                <a:ea typeface="Cambria" panose="02040503050406030204" pitchFamily="18" charset="0"/>
                <a:cs typeface="Arial" charset="0"/>
              </a:rPr>
              <a:t>Prokurimet e centralizuara – një “prokurim” i specializuar</a:t>
            </a:r>
            <a:endParaRPr lang="sq-AL" sz="2000" dirty="0" smtClean="0">
              <a:latin typeface="Cambria" panose="02040503050406030204" pitchFamily="18" charset="0"/>
              <a:ea typeface="Cambria" panose="02040503050406030204" pitchFamily="18" charset="0"/>
            </a:endParaRPr>
          </a:p>
          <a:p>
            <a:pPr lvl="0">
              <a:buFont typeface="Wingdings" pitchFamily="2" charset="2"/>
              <a:buChar char="§"/>
            </a:pPr>
            <a:r>
              <a:rPr lang="sq-AL" sz="2000" dirty="0" smtClean="0">
                <a:latin typeface="Cambria" panose="02040503050406030204" pitchFamily="18" charset="0"/>
                <a:ea typeface="Cambria" panose="02040503050406030204" pitchFamily="18" charset="0"/>
              </a:rPr>
              <a:t>Kohëzgjatja e kontratës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Sasia e parashikuar e kontratës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Procedurat e prokurimit për kontratat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Model i vlerësimit të një kontrate kornizë në rast të kriterit “çmimi më i ulët.</a:t>
            </a:r>
          </a:p>
          <a:p>
            <a:pPr marL="0" lvl="0" indent="0">
              <a:buNone/>
            </a:pPr>
            <a:endParaRPr lang="en-US" sz="2400" dirty="0" smtClean="0"/>
          </a:p>
          <a:p>
            <a:pPr marL="0" lvl="0" indent="0">
              <a:buNone/>
            </a:pPr>
            <a:endParaRPr lang="en-US" sz="24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Sasia e parashikuar e kontratës publike kornizë</a:t>
            </a:r>
            <a:endParaRPr lang="sq-AL" sz="2800" b="1" dirty="0">
              <a:solidFill>
                <a:srgbClr val="002060"/>
              </a:solidFill>
            </a:endParaRPr>
          </a:p>
        </p:txBody>
      </p:sp>
      <p:sp>
        <p:nvSpPr>
          <p:cNvPr id="3" name="Content Placeholder 2"/>
          <p:cNvSpPr>
            <a:spLocks noGrp="1"/>
          </p:cNvSpPr>
          <p:nvPr>
            <p:ph idx="1"/>
          </p:nvPr>
        </p:nvSpPr>
        <p:spPr/>
        <p:txBody>
          <a:bodyPr/>
          <a:lstStyle/>
          <a:p>
            <a:r>
              <a:rPr lang="sq-AL" sz="2000" dirty="0" smtClean="0"/>
              <a:t>Sasia e parashikuar e specifikuar në dokumentet e tenderit është </a:t>
            </a:r>
            <a:r>
              <a:rPr lang="sq-AL" sz="2000" b="1" dirty="0" smtClean="0"/>
              <a:t>vetëm sasi indikative.</a:t>
            </a:r>
            <a:endParaRPr lang="en-US" sz="2000" dirty="0" smtClean="0"/>
          </a:p>
          <a:p>
            <a:r>
              <a:rPr lang="sq-AL" sz="2000" dirty="0" smtClean="0"/>
              <a:t>Kurdo që autoriteti kontraktues specifikon sasin indikative ,Autoriteti kontraktues do të specifikojë në dosjen e tenderit </a:t>
            </a:r>
            <a:r>
              <a:rPr lang="sq-AL" sz="2000" b="1" dirty="0" smtClean="0"/>
              <a:t>vlerën ose sasin e kontrates</a:t>
            </a:r>
            <a:r>
              <a:rPr lang="sq-AL" sz="2000" dirty="0" smtClean="0"/>
              <a:t> si një apo një tavan dhe do të lejojë devijimin e tij, duke deklaruar gjithashtu perqindjen e mos </a:t>
            </a:r>
            <a:r>
              <a:rPr lang="sq-AL" sz="2000" dirty="0" err="1" smtClean="0"/>
              <a:t>perputhjes</a:t>
            </a:r>
            <a:r>
              <a:rPr lang="sq-AL" sz="2000" dirty="0" smtClean="0"/>
              <a:t> se lejuar .</a:t>
            </a:r>
            <a:endParaRPr lang="en-US" sz="2000" dirty="0" smtClean="0"/>
          </a:p>
          <a:p>
            <a:r>
              <a:rPr lang="sq-AL" sz="2000" dirty="0" smtClean="0"/>
              <a:t>Mospërputhja e lejuar nuk mund të jetë me e lartë se</a:t>
            </a:r>
            <a:r>
              <a:rPr lang="sq-AL" sz="2000" b="1" dirty="0" smtClean="0"/>
              <a:t> plus/minus tridhjetë përqind (30%). </a:t>
            </a:r>
            <a:r>
              <a:rPr lang="sq-AL" sz="2000" dirty="0" smtClean="0"/>
              <a:t>Nëse urdhër blerjet tejkalojnë </a:t>
            </a:r>
            <a:r>
              <a:rPr lang="sq-AL" sz="2000" b="1" dirty="0" smtClean="0"/>
              <a:t>sasin totale indikative</a:t>
            </a:r>
            <a:r>
              <a:rPr lang="sq-AL" sz="2000" dirty="0" smtClean="0"/>
              <a:t> ose </a:t>
            </a:r>
            <a:r>
              <a:rPr lang="sq-AL" sz="2000" b="1" dirty="0" smtClean="0"/>
              <a:t>vleren totale indikative</a:t>
            </a:r>
            <a:r>
              <a:rPr lang="sq-AL" sz="2000" dirty="0" smtClean="0"/>
              <a:t> të kontratës publike kornizë (duke përfshirë + tridhjetë përqind(30%),pa marre parasyshe daten origjinale te skadimit te Kontrates Publike </a:t>
            </a:r>
            <a:r>
              <a:rPr lang="sq-AL" sz="2000" dirty="0" err="1" smtClean="0"/>
              <a:t>Kornize,kontrata</a:t>
            </a:r>
            <a:r>
              <a:rPr lang="sq-AL" sz="2000" dirty="0" smtClean="0"/>
              <a:t> do te nderpritet automatikisht.</a:t>
            </a:r>
            <a:endParaRPr lang="en-US" sz="2000" dirty="0" smtClean="0"/>
          </a:p>
          <a:p>
            <a:endParaRPr lang="sq-AL" sz="2000" dirty="0" smtClean="0"/>
          </a:p>
          <a:p>
            <a:endParaRPr lang="en-US" dirty="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20</a:t>
            </a:fld>
            <a:endParaRPr lang="en-US"/>
          </a:p>
        </p:txBody>
      </p:sp>
    </p:spTree>
    <p:extLst>
      <p:ext uri="{BB962C8B-B14F-4D97-AF65-F5344CB8AC3E}">
        <p14:creationId xmlns:p14="http://schemas.microsoft.com/office/powerpoint/2010/main" val="2356120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943600"/>
          </a:xfrm>
        </p:spPr>
        <p:txBody>
          <a:bodyPr/>
          <a:lstStyle/>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Kurdo që autoritetit kontraktues nuk dine sasitë indikative, </a:t>
            </a:r>
            <a:r>
              <a:rPr lang="sq-AL" sz="2000" b="1" dirty="0" smtClean="0">
                <a:latin typeface="Cambria" panose="02040503050406030204" pitchFamily="18" charset="0"/>
                <a:ea typeface="Cambria" panose="02040503050406030204" pitchFamily="18" charset="0"/>
              </a:rPr>
              <a:t>kontratat me çmimin për njësi, </a:t>
            </a:r>
            <a:r>
              <a:rPr lang="sq-AL" sz="2000" dirty="0" smtClean="0">
                <a:latin typeface="Cambria" panose="02040503050406030204" pitchFamily="18" charset="0"/>
                <a:ea typeface="Cambria" panose="02040503050406030204" pitchFamily="18" charset="0"/>
              </a:rPr>
              <a:t>AK duhet të përcaktojë peshët në bazë të rëndësis së secilës "kategori të shërbimeve" ose secilit "artikull" në mënyrë që Autoriteti Kontraktues të përcaktojë se cila është oferta me çmimin më të ulët.</a:t>
            </a:r>
          </a:p>
          <a:p>
            <a:r>
              <a:rPr lang="sq-AL" sz="2000" dirty="0" smtClean="0">
                <a:latin typeface="Cambria" panose="02040503050406030204" pitchFamily="18" charset="0"/>
                <a:ea typeface="Cambria" panose="02040503050406030204" pitchFamily="18" charset="0"/>
              </a:rPr>
              <a:t>Në këto raste nuk vlenë pragu apo tavani </a:t>
            </a:r>
            <a:r>
              <a:rPr lang="sq-AL" sz="2000" b="1" dirty="0" smtClean="0">
                <a:latin typeface="Cambria" panose="02040503050406030204" pitchFamily="18" charset="0"/>
                <a:ea typeface="Cambria" panose="02040503050406030204" pitchFamily="18" charset="0"/>
              </a:rPr>
              <a:t>plus/minus tridhjetë përqindë (30%),si p.sh. mirëmbajtje të veturave ,mirëmbajtje të gjeneratorve etj.</a:t>
            </a:r>
          </a:p>
          <a:p>
            <a:r>
              <a:rPr lang="sq-AL" sz="2000" dirty="0" smtClean="0">
                <a:latin typeface="Cambria" panose="02040503050406030204" pitchFamily="18" charset="0"/>
                <a:ea typeface="Cambria" panose="02040503050406030204" pitchFamily="18" charset="0"/>
              </a:rPr>
              <a:t>Në këto raste në hapje publike të ofertave lexohet çmimi total i poentuar (peshuar) i cili shërben vetëm për qëllim te </a:t>
            </a:r>
            <a:r>
              <a:rPr lang="sq-AL" sz="2000" dirty="0" err="1" smtClean="0">
                <a:latin typeface="Cambria" panose="02040503050406030204" pitchFamily="18" charset="0"/>
                <a:ea typeface="Cambria" panose="02040503050406030204" pitchFamily="18" charset="0"/>
              </a:rPr>
              <a:t>veresimit</a:t>
            </a:r>
            <a:r>
              <a:rPr lang="sq-AL" sz="2000" dirty="0" smtClean="0">
                <a:latin typeface="Cambria" panose="02040503050406030204" pitchFamily="18" charset="0"/>
                <a:ea typeface="Cambria" panose="02040503050406030204" pitchFamily="18" charset="0"/>
              </a:rPr>
              <a:t> të ofertave ndersa kontrata lidhet me çmim për njësi. </a:t>
            </a:r>
          </a:p>
          <a:p>
            <a:r>
              <a:rPr lang="sq-AL" sz="2000" dirty="0" smtClean="0">
                <a:latin typeface="Cambria" panose="02040503050406030204" pitchFamily="18" charset="0"/>
                <a:ea typeface="Cambria" panose="02040503050406030204" pitchFamily="18" charset="0"/>
              </a:rPr>
              <a:t>Shuma e sigurimit të ekzekutimit te kontrates në këto raste duhet të përcatohet si shumë fikse ndërsa për qellim të raportimit në KRPP shënohet vlera e parashikuar e kontrates. </a:t>
            </a:r>
            <a:endParaRPr lang="en-US" sz="2000" dirty="0" smtClean="0">
              <a:latin typeface="Cambria" panose="02040503050406030204" pitchFamily="18" charset="0"/>
              <a:ea typeface="Cambria" panose="02040503050406030204" pitchFamily="18" charset="0"/>
            </a:endParaRPr>
          </a:p>
          <a:p>
            <a:endParaRPr lang="en-US" dirty="0"/>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21</a:t>
            </a:fld>
            <a:endParaRPr lang="en-US"/>
          </a:p>
        </p:txBody>
      </p:sp>
      <p:sp>
        <p:nvSpPr>
          <p:cNvPr id="5" name="Rectangle 4"/>
          <p:cNvSpPr/>
          <p:nvPr/>
        </p:nvSpPr>
        <p:spPr>
          <a:xfrm>
            <a:off x="0" y="76200"/>
            <a:ext cx="9144000" cy="369332"/>
          </a:xfrm>
          <a:prstGeom prst="rect">
            <a:avLst/>
          </a:prstGeom>
        </p:spPr>
        <p:txBody>
          <a:bodyPr wrap="square">
            <a:spAutoFit/>
          </a:bodyPr>
          <a:lstStyle/>
          <a:p>
            <a:r>
              <a:rPr lang="sq-AL" b="1" dirty="0" smtClean="0">
                <a:solidFill>
                  <a:srgbClr val="002060"/>
                </a:solidFill>
              </a:rPr>
              <a:t>                                      Kontratës </a:t>
            </a:r>
            <a:r>
              <a:rPr lang="sq-AL" b="1" dirty="0">
                <a:solidFill>
                  <a:srgbClr val="002060"/>
                </a:solidFill>
              </a:rPr>
              <a:t>publike kornizë</a:t>
            </a:r>
            <a:endParaRPr lang="sq-A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sq-AL" sz="2800" b="1" dirty="0">
                <a:solidFill>
                  <a:srgbClr val="002060"/>
                </a:solidFill>
              </a:rPr>
              <a:t>Kontratës publike kornizë</a:t>
            </a:r>
            <a:r>
              <a:rPr lang="sq-AL" sz="2800" dirty="0"/>
              <a:t/>
            </a:r>
            <a:br>
              <a:rPr lang="sq-AL" sz="2800" dirty="0"/>
            </a:br>
            <a:endParaRPr lang="sq-AL" sz="2800" dirty="0"/>
          </a:p>
        </p:txBody>
      </p:sp>
      <p:sp>
        <p:nvSpPr>
          <p:cNvPr id="3" name="Content Placeholder 2"/>
          <p:cNvSpPr>
            <a:spLocks noGrp="1"/>
          </p:cNvSpPr>
          <p:nvPr>
            <p:ph idx="1"/>
          </p:nvPr>
        </p:nvSpPr>
        <p:spPr>
          <a:xfrm>
            <a:off x="0" y="1066800"/>
            <a:ext cx="9144000" cy="5791200"/>
          </a:xfrm>
        </p:spPr>
        <p:txBody>
          <a:bodyPr/>
          <a:lstStyle/>
          <a:p>
            <a:r>
              <a:rPr lang="sq-AL" sz="2000" dirty="0">
                <a:latin typeface="Cambria" panose="02040503050406030204" pitchFamily="18" charset="0"/>
                <a:ea typeface="Cambria" panose="02040503050406030204" pitchFamily="18" charset="0"/>
              </a:rPr>
              <a:t>Kurdo qe Autoriteti kontraktues specifikon sasinë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Autoriteti kontraktues do të </a:t>
            </a:r>
            <a:r>
              <a:rPr lang="sq-AL" sz="2000" dirty="0" smtClean="0">
                <a:latin typeface="Cambria" panose="02040503050406030204" pitchFamily="18" charset="0"/>
                <a:ea typeface="Cambria" panose="02040503050406030204" pitchFamily="18" charset="0"/>
              </a:rPr>
              <a:t>specifikojë </a:t>
            </a:r>
            <a:r>
              <a:rPr lang="sq-AL" sz="2000" dirty="0">
                <a:latin typeface="Cambria" panose="02040503050406030204" pitchFamily="18" charset="0"/>
                <a:ea typeface="Cambria" panose="02040503050406030204" pitchFamily="18" charset="0"/>
              </a:rPr>
              <a:t>në dosjen e tenderit vlerën ose sasinë e kontratës si një prag apo një tavan dhe do të lejojë devijimin prej tij, duke deklaruar gjithashtu përqindjen e mospërputhjes së lejuar.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Mospërputhja </a:t>
            </a:r>
            <a:r>
              <a:rPr lang="sq-AL" sz="2000" dirty="0">
                <a:latin typeface="Cambria" panose="02040503050406030204" pitchFamily="18" charset="0"/>
                <a:ea typeface="Cambria" panose="02040503050406030204" pitchFamily="18" charset="0"/>
              </a:rPr>
              <a:t>e lejuar nuk mund të jetë më e lartë se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Nëse urdhër blerjet tejkalojnë sasinë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ose vlerën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të kontratës publike kornizë (duke përfshirë +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pa marrë parasysh datën origjinale të skadimit të Kontratës Publike Kornizë, kontrata do të ndërpritet automatikisht.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Mospërputhja </a:t>
            </a:r>
            <a:r>
              <a:rPr lang="sq-AL" sz="2000" dirty="0">
                <a:latin typeface="Cambria" panose="02040503050406030204" pitchFamily="18" charset="0"/>
                <a:ea typeface="Cambria" panose="02040503050406030204" pitchFamily="18" charset="0"/>
              </a:rPr>
              <a:t>e lejuar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vlen edhe për </a:t>
            </a:r>
            <a:r>
              <a:rPr lang="sq-AL" sz="2000" dirty="0" err="1">
                <a:latin typeface="Cambria" panose="02040503050406030204" pitchFamily="18" charset="0"/>
                <a:ea typeface="Cambria" panose="02040503050406030204" pitchFamily="18" charset="0"/>
              </a:rPr>
              <a:t>Lote</a:t>
            </a:r>
            <a:r>
              <a:rPr lang="sq-AL" sz="2000" dirty="0">
                <a:latin typeface="Cambria" panose="02040503050406030204" pitchFamily="18" charset="0"/>
                <a:ea typeface="Cambria" panose="02040503050406030204" pitchFamily="18" charset="0"/>
              </a:rPr>
              <a:t> dhe për pozicion/artikull, dhe ne rast të arritjes se pragut të lejuar AK nuk mund te bëjë porosi tjera për atë Lot apo pozicion/artikull.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Mospërputhja e lejuar konsiston në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të pragut apo tavanit të sasive totale apo vlerës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të kontratës, mirëpo, kjo nuk do të thotë që Operatori Ekonomik duhet të paguhet për punët, shërbimet apo furnizimet e pa porositura nga Autoriteti Kontraktues</a:t>
            </a:r>
            <a:r>
              <a:rPr lang="sq-AL" sz="2000" dirty="0"/>
              <a:t>.</a:t>
            </a: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1992027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sq-AL" sz="2800" b="1" dirty="0">
                <a:solidFill>
                  <a:srgbClr val="002060"/>
                </a:solidFill>
              </a:rPr>
              <a:t>Kontratës publike kornizë</a:t>
            </a:r>
            <a:r>
              <a:rPr lang="sq-AL" sz="2800" dirty="0"/>
              <a:t/>
            </a:r>
            <a:br>
              <a:rPr lang="sq-AL" sz="2800" dirty="0"/>
            </a:br>
            <a:endParaRPr lang="sq-AL" sz="2800" dirty="0"/>
          </a:p>
        </p:txBody>
      </p:sp>
      <p:sp>
        <p:nvSpPr>
          <p:cNvPr id="3" name="Content Placeholder 2"/>
          <p:cNvSpPr>
            <a:spLocks noGrp="1"/>
          </p:cNvSpPr>
          <p:nvPr>
            <p:ph idx="1"/>
          </p:nvPr>
        </p:nvSpPr>
        <p:spPr>
          <a:xfrm>
            <a:off x="0" y="609600"/>
            <a:ext cx="9144000" cy="6248400"/>
          </a:xfrm>
        </p:spPr>
        <p:txBody>
          <a:bodyPr/>
          <a:lstStyle/>
          <a:p>
            <a:r>
              <a:rPr lang="sq-AL" sz="2000" dirty="0" smtClean="0">
                <a:latin typeface="Cambria" panose="02040503050406030204" pitchFamily="18" charset="0"/>
                <a:ea typeface="Cambria" panose="02040503050406030204" pitchFamily="18" charset="0"/>
              </a:rPr>
              <a:t>Sipas </a:t>
            </a:r>
            <a:r>
              <a:rPr lang="sq-AL" sz="2000" dirty="0">
                <a:latin typeface="Cambria" panose="02040503050406030204" pitchFamily="18" charset="0"/>
                <a:ea typeface="Cambria" panose="02040503050406030204" pitchFamily="18" charset="0"/>
              </a:rPr>
              <a:t>këtij kufizimi (+/-30%), Autoriteti Kontraktues merr përsipër që të porositë, pranoj dhe paguaj sasinë totale prej së paku shtatëdhjetë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(70%) nga sasia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e vendosur në dosjen e tenderit përkatësisht në kontrate, prandaj autoritetet kontraktuese duhet të kenë parasysh këtë fakt sidomos në fazën e përgatitjes së sasive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në dosje të tenderit e cila në secilin rast nuk guxon të ndryshojë në plus/minus 30 % e vlerës </a:t>
            </a:r>
            <a:r>
              <a:rPr lang="sq-AL" sz="2000" dirty="0" err="1">
                <a:latin typeface="Cambria" panose="02040503050406030204" pitchFamily="18" charset="0"/>
                <a:ea typeface="Cambria" panose="02040503050406030204" pitchFamily="18" charset="0"/>
              </a:rPr>
              <a:t>indikative</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çdo rast kur për çfarëdo arsye objektive një gjë e tillë do të ketë ndodhur (ka pushuar nevoja për furnizimet e tilla), AK duhet të: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Bëjë </a:t>
            </a:r>
            <a:r>
              <a:rPr lang="sq-AL" sz="2000" dirty="0">
                <a:latin typeface="Cambria" panose="02040503050406030204" pitchFamily="18" charset="0"/>
                <a:ea typeface="Cambria" panose="02040503050406030204" pitchFamily="18" charset="0"/>
              </a:rPr>
              <a:t>përpjekje që përmes dispozitave nga kontrata për zgjidhje miqësore të kontesteve </a:t>
            </a:r>
            <a:r>
              <a:rPr lang="sq-AL" sz="2000" dirty="0" err="1">
                <a:latin typeface="Cambria" panose="02040503050406030204" pitchFamily="18" charset="0"/>
                <a:ea typeface="Cambria" panose="02040503050406030204" pitchFamily="18" charset="0"/>
              </a:rPr>
              <a:t>kontraktuale</a:t>
            </a:r>
            <a:r>
              <a:rPr lang="sq-AL" sz="2000" dirty="0">
                <a:latin typeface="Cambria" panose="02040503050406030204" pitchFamily="18" charset="0"/>
                <a:ea typeface="Cambria" panose="02040503050406030204" pitchFamily="18" charset="0"/>
              </a:rPr>
              <a:t> me </a:t>
            </a:r>
            <a:r>
              <a:rPr lang="sq-AL" sz="2000" dirty="0" err="1">
                <a:latin typeface="Cambria" panose="02040503050406030204" pitchFamily="18" charset="0"/>
                <a:ea typeface="Cambria" panose="02040503050406030204" pitchFamily="18" charset="0"/>
              </a:rPr>
              <a:t>kontraktorin</a:t>
            </a:r>
            <a:r>
              <a:rPr lang="sq-AL" sz="2000" dirty="0">
                <a:latin typeface="Cambria" panose="02040503050406030204" pitchFamily="18" charset="0"/>
                <a:ea typeface="Cambria" panose="02040503050406030204" pitchFamily="18" charset="0"/>
              </a:rPr>
              <a:t> - kontesti në fjalë të zgjidhet me marrëveshje mirëkuptimi dhe mirëbesimi me Operatorin Ekonomik;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Ne </a:t>
            </a:r>
            <a:r>
              <a:rPr lang="sq-AL" sz="2000" dirty="0">
                <a:latin typeface="Cambria" panose="02040503050406030204" pitchFamily="18" charset="0"/>
                <a:ea typeface="Cambria" panose="02040503050406030204" pitchFamily="18" charset="0"/>
              </a:rPr>
              <a:t>rast se palët nuk arrijnë të zgjedhin kontestin me marrëveshje, pala e pa kënaqur </a:t>
            </a:r>
            <a:r>
              <a:rPr lang="sq-AL" sz="2000" dirty="0" smtClean="0">
                <a:latin typeface="Cambria" panose="02040503050406030204" pitchFamily="18" charset="0"/>
                <a:ea typeface="Cambria" panose="02040503050406030204" pitchFamily="18" charset="0"/>
              </a:rPr>
              <a:t>mund </a:t>
            </a:r>
            <a:r>
              <a:rPr lang="sq-AL" sz="2000" dirty="0">
                <a:latin typeface="Cambria" panose="02040503050406030204" pitchFamily="18" charset="0"/>
                <a:ea typeface="Cambria" panose="02040503050406030204" pitchFamily="18" charset="0"/>
              </a:rPr>
              <a:t>t'i drejtohet Gjykatës kompetente</a:t>
            </a:r>
            <a:r>
              <a:rPr lang="sq-AL" sz="2000" dirty="0" smtClean="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3394048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31181" cy="609600"/>
          </a:xfrm>
        </p:spPr>
        <p:txBody>
          <a:bodyPr/>
          <a:lstStyle/>
          <a:p>
            <a:r>
              <a:rPr lang="sq-AL" sz="2000" b="1" dirty="0" smtClean="0">
                <a:solidFill>
                  <a:schemeClr val="bg2">
                    <a:lumMod val="75000"/>
                  </a:schemeClr>
                </a:solidFill>
              </a:rPr>
              <a:t>Autoritetet </a:t>
            </a:r>
            <a:r>
              <a:rPr lang="sq-AL" sz="2000" b="1" dirty="0">
                <a:solidFill>
                  <a:schemeClr val="bg2">
                    <a:lumMod val="75000"/>
                  </a:schemeClr>
                </a:solidFill>
              </a:rPr>
              <a:t>Kontraktuese duhet që: </a:t>
            </a:r>
            <a:br>
              <a:rPr lang="sq-AL" sz="2000" b="1" dirty="0">
                <a:solidFill>
                  <a:schemeClr val="bg2">
                    <a:lumMod val="75000"/>
                  </a:schemeClr>
                </a:solidFill>
              </a:rPr>
            </a:br>
            <a:r>
              <a:rPr lang="sq-AL" sz="2000" b="1" dirty="0">
                <a:solidFill>
                  <a:schemeClr val="bg2">
                    <a:lumMod val="75000"/>
                  </a:schemeClr>
                </a:solidFill>
              </a:rPr>
              <a:t/>
            </a:r>
            <a:br>
              <a:rPr lang="sq-AL" sz="2000" b="1" dirty="0">
                <a:solidFill>
                  <a:schemeClr val="bg2">
                    <a:lumMod val="75000"/>
                  </a:schemeClr>
                </a:solidFill>
              </a:rPr>
            </a:br>
            <a:endParaRPr lang="sq-AL" sz="2000" b="1" dirty="0">
              <a:solidFill>
                <a:schemeClr val="bg2">
                  <a:lumMod val="75000"/>
                </a:schemeClr>
              </a:solidFill>
            </a:endParaRPr>
          </a:p>
        </p:txBody>
      </p:sp>
      <p:sp>
        <p:nvSpPr>
          <p:cNvPr id="3" name="Content Placeholder 2"/>
          <p:cNvSpPr>
            <a:spLocks noGrp="1"/>
          </p:cNvSpPr>
          <p:nvPr>
            <p:ph idx="1"/>
          </p:nvPr>
        </p:nvSpPr>
        <p:spPr>
          <a:xfrm>
            <a:off x="0" y="609600"/>
            <a:ext cx="9131181" cy="6248400"/>
          </a:xfrm>
        </p:spPr>
        <p:txBody>
          <a:bodyPr/>
          <a:lstStyle/>
          <a:p>
            <a:r>
              <a:rPr lang="sq-AL" sz="2000" dirty="0">
                <a:latin typeface="Cambria" panose="02040503050406030204" pitchFamily="18" charset="0"/>
                <a:ea typeface="Cambria" panose="02040503050406030204" pitchFamily="18" charset="0"/>
              </a:rPr>
              <a:t>Gjatë përzgjedhjes së procedurave të prokurimit, inicimit dhe zhvillimit të tyre gjithmonë të kenë parasysh plotësimin e nevojave të domosdoshme dhe që kjo të realizohet sipas qëllimit të Ligjit të Prokurimit Publik të përcaktuar në paragrafin 1 të nenit 1 të LPP. </a:t>
            </a:r>
          </a:p>
          <a:p>
            <a:r>
              <a:rPr lang="sq-AL" sz="2000" dirty="0">
                <a:latin typeface="Cambria" panose="02040503050406030204" pitchFamily="18" charset="0"/>
                <a:ea typeface="Cambria" panose="02040503050406030204" pitchFamily="18" charset="0"/>
              </a:rPr>
              <a:t>Të merren masat e nevojshme që planifikimet e aktiviteteve të prokurimit të kryhen në mënyrë efikase dhe të drejtë, sidomos në përcaktimin e qartë të nevojave dhe gjithmonë duke i respektuar dispozitat ligjore të prokurimit.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kenë kujdes të veçantë që gjatë administrimit të procedurave, të luajnë rol aktiv në përcaktimin e kushteve të kontratave, me theks të veçantë të çmimet, dhe sasitë dhe sidomos përcaktimit të drejtë të nevojave në mënyrë që sasia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në asnjërin rast të mos pësojë ndryshime +/-30% nga sasia e përcaktuar si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Duhet </a:t>
            </a:r>
            <a:r>
              <a:rPr lang="sq-AL" sz="2000" dirty="0">
                <a:latin typeface="Cambria" panose="02040503050406030204" pitchFamily="18" charset="0"/>
                <a:ea typeface="Cambria" panose="02040503050406030204" pitchFamily="18" charset="0"/>
              </a:rPr>
              <a:t>të merren masat e nevojshme që Autoriteti Kontraktues që si pasojë e veprimit apo mos veprimit të tyre, neglizhencës apo mungesës së vullnetit, të mos bien ndesh me dispozitat </a:t>
            </a:r>
            <a:r>
              <a:rPr lang="sq-AL" sz="2000" dirty="0" smtClean="0">
                <a:latin typeface="Cambria" panose="02040503050406030204" pitchFamily="18" charset="0"/>
                <a:ea typeface="Cambria" panose="02040503050406030204" pitchFamily="18" charset="0"/>
              </a:rPr>
              <a:t>e Ligjit </a:t>
            </a:r>
            <a:r>
              <a:rPr lang="sq-AL" sz="2000" dirty="0">
                <a:latin typeface="Cambria" panose="02040503050406030204" pitchFamily="18" charset="0"/>
                <a:ea typeface="Cambria" panose="02040503050406030204" pitchFamily="18" charset="0"/>
              </a:rPr>
              <a:t>dhe legjislacionit dytësor të prokurimit publik </a:t>
            </a:r>
            <a:r>
              <a:rPr lang="sq-AL" sz="2000" dirty="0" smtClean="0">
                <a:latin typeface="Cambria" panose="02040503050406030204" pitchFamily="18" charset="0"/>
                <a:ea typeface="Cambria" panose="02040503050406030204" pitchFamily="18" charset="0"/>
              </a:rPr>
              <a:t>dhe/ose </a:t>
            </a:r>
            <a:r>
              <a:rPr lang="sq-AL" sz="2000" dirty="0">
                <a:latin typeface="Cambria" panose="02040503050406030204" pitchFamily="18" charset="0"/>
                <a:ea typeface="Cambria" panose="02040503050406030204" pitchFamily="18" charset="0"/>
              </a:rPr>
              <a:t>legjislacionit tjetër ne </a:t>
            </a:r>
            <a:r>
              <a:rPr lang="sq-AL" sz="2000" dirty="0" smtClean="0">
                <a:latin typeface="Cambria" panose="02040503050406030204" pitchFamily="18" charset="0"/>
                <a:ea typeface="Cambria" panose="02040503050406030204" pitchFamily="18" charset="0"/>
              </a:rPr>
              <a:t>fuqi.</a:t>
            </a:r>
          </a:p>
          <a:p>
            <a:endParaRPr lang="sq-AL"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 KRPP</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24</a:t>
            </a:fld>
            <a:endParaRPr lang="en-US"/>
          </a:p>
        </p:txBody>
      </p:sp>
    </p:spTree>
    <p:extLst>
      <p:ext uri="{BB962C8B-B14F-4D97-AF65-F5344CB8AC3E}">
        <p14:creationId xmlns:p14="http://schemas.microsoft.com/office/powerpoint/2010/main" val="1662663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Kohëzgjatja e kontratës publike kornizë</a:t>
            </a:r>
            <a:endParaRPr lang="en-US" sz="2800" b="1" dirty="0">
              <a:solidFill>
                <a:srgbClr val="002060"/>
              </a:solidFill>
            </a:endParaRPr>
          </a:p>
        </p:txBody>
      </p:sp>
      <p:sp>
        <p:nvSpPr>
          <p:cNvPr id="3" name="Content Placeholder 2"/>
          <p:cNvSpPr>
            <a:spLocks noGrp="1"/>
          </p:cNvSpPr>
          <p:nvPr>
            <p:ph idx="1"/>
          </p:nvPr>
        </p:nvSpPr>
        <p:spPr>
          <a:xfrm>
            <a:off x="0" y="1143000"/>
            <a:ext cx="9144000" cy="5715000"/>
          </a:xfrm>
        </p:spPr>
        <p:txBody>
          <a:bodyPr/>
          <a:lstStyle/>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Kontratat me çmime për njësi mund të udhëhiqen për të gjitha llojet e kontratave, kontratë për furnizime, shërbime dhe punë (</a:t>
            </a:r>
            <a:r>
              <a:rPr lang="sq-AL" sz="2000" dirty="0" err="1">
                <a:latin typeface="Cambria" panose="02040503050406030204" pitchFamily="18" charset="0"/>
                <a:ea typeface="Cambria" panose="02040503050406030204" pitchFamily="18" charset="0"/>
              </a:rPr>
              <a:t>vetem</a:t>
            </a:r>
            <a:r>
              <a:rPr lang="sq-AL" sz="2000" dirty="0">
                <a:latin typeface="Cambria" panose="02040503050406030204" pitchFamily="18" charset="0"/>
                <a:ea typeface="Cambria" panose="02040503050406030204" pitchFamily="18" charset="0"/>
              </a:rPr>
              <a:t> për riparime dhe mirëmbajtje).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Kohëzgjatja e kontratës publike kornizë nuk mund të jetë më e gjatë se </a:t>
            </a:r>
            <a:r>
              <a:rPr lang="sq-AL" sz="2000" b="1" dirty="0" smtClean="0">
                <a:latin typeface="Cambria" panose="02040503050406030204" pitchFamily="18" charset="0"/>
                <a:ea typeface="Cambria" panose="02040503050406030204" pitchFamily="18" charset="0"/>
              </a:rPr>
              <a:t>36 muaj</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Sidoqoftë kontratat që dalin prej kontratës publike kornizë mund të vazhdohen përtej afatit të skadimit të kontratës publike kornizë në rastin nëse </a:t>
            </a:r>
            <a:r>
              <a:rPr lang="sq-AL" sz="2000" dirty="0" smtClean="0">
                <a:solidFill>
                  <a:srgbClr val="FF0000"/>
                </a:solidFill>
                <a:latin typeface="Cambria" panose="02040503050406030204" pitchFamily="18" charset="0"/>
                <a:ea typeface="Cambria" panose="02040503050406030204" pitchFamily="18" charset="0"/>
              </a:rPr>
              <a:t>kontrata ndihmëse ose bërja e urdhrit është dhënë pak kohë para së kontrata publike kornizë të skadojë, dërgesa mund të bëhet pas datës së skadimit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solidFill>
                  <a:srgbClr val="FF0000"/>
                </a:solidFill>
                <a:latin typeface="Cambria" panose="02040503050406030204" pitchFamily="18" charset="0"/>
                <a:ea typeface="Cambria" panose="02040503050406030204" pitchFamily="18" charset="0"/>
              </a:rPr>
              <a:t>Keqpërdorimi i kontratës publike kornizë nuk lejohet prandaj duhet t’i kushtohet kujdes që të mos shmangen rregullat duke kërkuar dërgesën kohë të gjatë pas mbylljes së kontratës publike kornizë.</a:t>
            </a:r>
          </a:p>
          <a:p>
            <a:endParaRPr lang="en-US" sz="2000" dirty="0">
              <a:solidFill>
                <a:srgbClr val="FF0000"/>
              </a:solidFill>
            </a:endParaRPr>
          </a:p>
          <a:p>
            <a:pPr>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1371600" y="6356350"/>
            <a:ext cx="4648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Procedurat e prokurimit për kontratat publike kornizë</a:t>
            </a:r>
            <a:r>
              <a:rPr lang="en-US" sz="2800" b="1" i="1" dirty="0" smtClean="0">
                <a:solidFill>
                  <a:srgbClr val="002060"/>
                </a:solidFill>
                <a:latin typeface="Cambria" panose="02040503050406030204" pitchFamily="18" charset="0"/>
                <a:ea typeface="Cambria" panose="02040503050406030204" pitchFamily="18" charset="0"/>
              </a:rPr>
              <a:t/>
            </a:r>
            <a:br>
              <a:rPr lang="en-US" sz="2800" b="1" i="1" dirty="0" smtClean="0">
                <a:solidFill>
                  <a:srgbClr val="002060"/>
                </a:solidFill>
                <a:latin typeface="Cambria" panose="02040503050406030204" pitchFamily="18" charset="0"/>
                <a:ea typeface="Cambria" panose="02040503050406030204" pitchFamily="18" charset="0"/>
              </a:rPr>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219200"/>
            <a:ext cx="9144000" cy="5638800"/>
          </a:xfrm>
        </p:spPr>
        <p:txBody>
          <a:bodyPr/>
          <a:lstStyle/>
          <a:p>
            <a:r>
              <a:rPr lang="sq-AL" sz="2400" dirty="0">
                <a:latin typeface="Cambria" panose="02040503050406030204" pitchFamily="18" charset="0"/>
                <a:ea typeface="Cambria" panose="02040503050406030204" pitchFamily="18" charset="0"/>
              </a:rPr>
              <a:t>Kontrata Publike Kornizë nuk mund të zgjatet apo te ripërtërihet që nënkupton se kohëzgjatja e </a:t>
            </a:r>
            <a:r>
              <a:rPr lang="sq-AL" sz="2400" dirty="0" err="1">
                <a:latin typeface="Cambria" panose="02040503050406030204" pitchFamily="18" charset="0"/>
                <a:ea typeface="Cambria" panose="02040503050406030204" pitchFamily="18" charset="0"/>
              </a:rPr>
              <a:t>kontrates</a:t>
            </a:r>
            <a:r>
              <a:rPr lang="sq-AL" sz="2400" dirty="0">
                <a:latin typeface="Cambria" panose="02040503050406030204" pitchFamily="18" charset="0"/>
                <a:ea typeface="Cambria" panose="02040503050406030204" pitchFamily="18" charset="0"/>
              </a:rPr>
              <a:t> duhet te </a:t>
            </a:r>
            <a:r>
              <a:rPr lang="sq-AL" sz="2400" u="sng" dirty="0">
                <a:latin typeface="Cambria" panose="02040503050406030204" pitchFamily="18" charset="0"/>
                <a:ea typeface="Cambria" panose="02040503050406030204" pitchFamily="18" charset="0"/>
              </a:rPr>
              <a:t>përcaktohet</a:t>
            </a:r>
            <a:r>
              <a:rPr lang="sq-AL" sz="2400" dirty="0">
                <a:latin typeface="Cambria" panose="02040503050406030204" pitchFamily="18" charset="0"/>
                <a:ea typeface="Cambria" panose="02040503050406030204" pitchFamily="18" charset="0"/>
              </a:rPr>
              <a:t>  në fillim të procesit të prokurimit</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raste se kontrata publike kornize lidhet për më </a:t>
            </a:r>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ak</a:t>
            </a:r>
            <a:r>
              <a:rPr lang="sq-AL" sz="2400" dirty="0">
                <a:latin typeface="Cambria" panose="02040503050406030204" pitchFamily="18" charset="0"/>
                <a:ea typeface="Cambria" panose="02040503050406030204" pitchFamily="18" charset="0"/>
              </a:rPr>
              <a:t> se </a:t>
            </a:r>
            <a:r>
              <a:rPr lang="sq-AL" sz="2400" dirty="0" err="1">
                <a:latin typeface="Cambria" panose="02040503050406030204" pitchFamily="18" charset="0"/>
                <a:ea typeface="Cambria" panose="02040503050406030204" pitchFamily="18" charset="0"/>
              </a:rPr>
              <a:t>tridhjet</a:t>
            </a:r>
            <a:r>
              <a:rPr lang="sq-AL" sz="2400" dirty="0">
                <a:latin typeface="Cambria" panose="02040503050406030204" pitchFamily="18" charset="0"/>
                <a:ea typeface="Cambria" panose="02040503050406030204" pitchFamily="18" charset="0"/>
              </a:rPr>
              <a:t> e gjashte (36) muaj</a:t>
            </a:r>
            <a:r>
              <a:rPr lang="sq-AL" sz="2400" dirty="0" smtClean="0">
                <a:latin typeface="Cambria" panose="02040503050406030204" pitchFamily="18" charset="0"/>
                <a:ea typeface="Cambria" panose="02040503050406030204" pitchFamily="18" charset="0"/>
              </a:rPr>
              <a:t>, ajo </a:t>
            </a:r>
            <a:r>
              <a:rPr lang="sq-AL" sz="2400" dirty="0">
                <a:latin typeface="Cambria" panose="02040503050406030204" pitchFamily="18" charset="0"/>
                <a:ea typeface="Cambria" panose="02040503050406030204" pitchFamily="18" charset="0"/>
              </a:rPr>
              <a:t>nuk mundë të zgjatet mbi afatin e përcaktuar ,pa zhvilluar procedurat e reja të prokurimit.  </a:t>
            </a:r>
            <a:endParaRPr lang="en-US" sz="2400" dirty="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Në rastet kur autoriteti kontraktues planifikon që ta jep kontratën publike kornizë, duhet që të përdorë njërën nga:</a:t>
            </a:r>
            <a:endParaRPr lang="en-US" sz="2400" dirty="0" smtClean="0">
              <a:latin typeface="Cambria" panose="02040503050406030204" pitchFamily="18" charset="0"/>
              <a:ea typeface="Cambria" panose="02040503050406030204" pitchFamily="18" charset="0"/>
            </a:endParaRPr>
          </a:p>
          <a:p>
            <a:pPr lvl="0"/>
            <a:r>
              <a:rPr lang="sq-AL" sz="2400" b="1" u="sng" dirty="0" smtClean="0">
                <a:latin typeface="Cambria" panose="02040503050406030204" pitchFamily="18" charset="0"/>
                <a:ea typeface="Cambria" panose="02040503050406030204" pitchFamily="18" charset="0"/>
              </a:rPr>
              <a:t>Procedurën e hapur;</a:t>
            </a:r>
            <a:endParaRPr lang="en-US" sz="2400" dirty="0" smtClean="0">
              <a:latin typeface="Cambria" panose="02040503050406030204" pitchFamily="18" charset="0"/>
              <a:ea typeface="Cambria" panose="02040503050406030204" pitchFamily="18" charset="0"/>
            </a:endParaRPr>
          </a:p>
          <a:p>
            <a:pPr lvl="0"/>
            <a:r>
              <a:rPr lang="sq-AL" sz="2400" b="1" u="sng" dirty="0" smtClean="0">
                <a:latin typeface="Cambria" panose="02040503050406030204" pitchFamily="18" charset="0"/>
                <a:ea typeface="Cambria" panose="02040503050406030204" pitchFamily="18" charset="0"/>
              </a:rPr>
              <a:t>Procedurën e kufizuar; ose </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Procedurën e negociua</a:t>
            </a:r>
            <a:r>
              <a:rPr lang="en-US" sz="2400" b="1" dirty="0" smtClean="0">
                <a:latin typeface="Cambria" panose="02040503050406030204" pitchFamily="18" charset="0"/>
                <a:ea typeface="Cambria" panose="02040503050406030204" pitchFamily="18" charset="0"/>
              </a:rPr>
              <a:t>r</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165833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r>
              <a:rPr lang="sq-AL" sz="2400" dirty="0" smtClean="0">
                <a:latin typeface="Cambria" panose="02040503050406030204" pitchFamily="18" charset="0"/>
                <a:ea typeface="Cambria" panose="02040503050406030204" pitchFamily="18" charset="0"/>
              </a:rPr>
              <a:t>Edhe te Kontrata Kornizë  duhet të respektohen rregullat e ngjashme – të njëjta  për :</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pPr>
              <a:buNone/>
            </a:pPr>
            <a:r>
              <a:rPr lang="sq-AL"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a) Publikimin e Njoftimeve;</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 b) Afatet Kohore;</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c) Kriteret e përzgjedhjes;</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d) Kriteret e dhënjës; dhe </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e) Procedurën në lidhje me hapjen e tenderëve si dhe dhënien e kontratave.</a:t>
            </a:r>
            <a:endParaRPr lang="en-US" sz="2400" dirty="0" smtClean="0">
              <a:latin typeface="Cambria" panose="02040503050406030204" pitchFamily="18" charset="0"/>
              <a:ea typeface="Cambria" panose="02040503050406030204" pitchFamily="18" charset="0"/>
            </a:endParaRPr>
          </a:p>
          <a:p>
            <a:pPr>
              <a:buNone/>
            </a:pPr>
            <a:endParaRPr lang="en-US" dirty="0" smtClean="0"/>
          </a:p>
          <a:p>
            <a:endParaRPr lang="en-US" dirty="0"/>
          </a:p>
        </p:txBody>
      </p:sp>
      <p:sp>
        <p:nvSpPr>
          <p:cNvPr id="2" name="Footer Placeholder 1"/>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27</a:t>
            </a:fld>
            <a:endParaRPr lang="en-US"/>
          </a:p>
        </p:txBody>
      </p:sp>
      <p:sp>
        <p:nvSpPr>
          <p:cNvPr id="5" name="Rectangle 4"/>
          <p:cNvSpPr/>
          <p:nvPr/>
        </p:nvSpPr>
        <p:spPr>
          <a:xfrm>
            <a:off x="0" y="0"/>
            <a:ext cx="9144000" cy="369332"/>
          </a:xfrm>
          <a:prstGeom prst="rect">
            <a:avLst/>
          </a:prstGeom>
        </p:spPr>
        <p:txBody>
          <a:bodyPr wrap="square">
            <a:spAutoFit/>
          </a:bodyPr>
          <a:lstStyle/>
          <a:p>
            <a:r>
              <a:rPr lang="sq-AL" b="1" dirty="0" smtClean="0">
                <a:solidFill>
                  <a:srgbClr val="002060"/>
                </a:solidFill>
              </a:rPr>
              <a:t>                                         Kontratës </a:t>
            </a:r>
            <a:r>
              <a:rPr lang="sq-AL" b="1" dirty="0">
                <a:solidFill>
                  <a:srgbClr val="002060"/>
                </a:solidFill>
              </a:rPr>
              <a:t>publike kornizë</a:t>
            </a:r>
            <a:endParaRPr lang="sq-A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lvl="1"/>
            <a:r>
              <a:rPr lang="sq-AL" sz="2800" b="1" dirty="0" smtClean="0">
                <a:solidFill>
                  <a:srgbClr val="002060"/>
                </a:solidFill>
              </a:rPr>
              <a:t>Numri i Operatorëve Ekonomik</a:t>
            </a:r>
            <a:r>
              <a:rPr lang="en-US" sz="2800" b="1" i="1" dirty="0" smtClean="0">
                <a:solidFill>
                  <a:srgbClr val="002060"/>
                </a:solidFill>
              </a:rPr>
              <a:t/>
            </a:r>
            <a:br>
              <a:rPr lang="en-US" sz="2800" b="1" i="1" dirty="0" smtClean="0">
                <a:solidFill>
                  <a:srgbClr val="002060"/>
                </a:solidFill>
              </a:rPr>
            </a:br>
            <a:r>
              <a:rPr lang="sq-AL" sz="2800" b="1" dirty="0" smtClean="0">
                <a:solidFill>
                  <a:srgbClr val="002060"/>
                </a:solidFill>
              </a:rPr>
              <a:t> </a:t>
            </a:r>
            <a:endParaRPr lang="en-US"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pPr>
              <a:buNone/>
            </a:pPr>
            <a:r>
              <a:rPr lang="sq-AL" sz="2000" dirty="0" smtClean="0"/>
              <a:t> </a:t>
            </a:r>
            <a:r>
              <a:rPr lang="sq-AL" sz="2000" dirty="0" smtClean="0">
                <a:latin typeface="Cambria" panose="02040503050406030204" pitchFamily="18" charset="0"/>
                <a:ea typeface="Cambria" panose="02040503050406030204" pitchFamily="18" charset="0"/>
              </a:rPr>
              <a:t>Kontrata publike kornizë mund të lidhet </a:t>
            </a:r>
            <a:r>
              <a:rPr lang="sq-AL" sz="2000" u="sng" dirty="0" smtClean="0">
                <a:latin typeface="Cambria" panose="02040503050406030204" pitchFamily="18" charset="0"/>
                <a:ea typeface="Cambria" panose="02040503050406030204" pitchFamily="18" charset="0"/>
              </a:rPr>
              <a:t>qoftë</a:t>
            </a:r>
            <a:r>
              <a:rPr lang="sq-AL" sz="2000" dirty="0" smtClean="0">
                <a:latin typeface="Cambria" panose="02040503050406030204" pitchFamily="18" charset="0"/>
                <a:ea typeface="Cambria" panose="02040503050406030204" pitchFamily="18" charset="0"/>
              </a:rPr>
              <a:t> me:</a:t>
            </a:r>
          </a:p>
          <a:p>
            <a:pPr>
              <a:buNone/>
            </a:pP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Një operator ekonomik</a:t>
            </a:r>
            <a:r>
              <a:rPr lang="sq-AL" sz="2000" dirty="0" smtClean="0">
                <a:latin typeface="Cambria" panose="02040503050406030204" pitchFamily="18" charset="0"/>
                <a:ea typeface="Cambria" panose="02040503050406030204" pitchFamily="18" charset="0"/>
              </a:rPr>
              <a:t>; ose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Më shumë se një operator ekonomik. </a:t>
            </a:r>
          </a:p>
          <a:p>
            <a:pPr marL="0" lvl="0" indent="0">
              <a:buNone/>
            </a:pPr>
            <a:endParaRPr lang="en-US" sz="2000" b="1"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Në këtë rast, duhet të jenë së paku </a:t>
            </a:r>
            <a:r>
              <a:rPr lang="sq-AL" sz="2000" b="1" dirty="0" smtClean="0">
                <a:latin typeface="Cambria" panose="02040503050406030204" pitchFamily="18" charset="0"/>
                <a:ea typeface="Cambria" panose="02040503050406030204" pitchFamily="18" charset="0"/>
              </a:rPr>
              <a:t>tre Operator Ekonomik </a:t>
            </a:r>
            <a:r>
              <a:rPr lang="sq-AL" sz="2000" dirty="0" smtClean="0">
                <a:latin typeface="Cambria" panose="02040503050406030204" pitchFamily="18" charset="0"/>
                <a:ea typeface="Cambria" panose="02040503050406030204" pitchFamily="18" charset="0"/>
              </a:rPr>
              <a:t>palë në kontratën</a:t>
            </a:r>
          </a:p>
          <a:p>
            <a:pPr lvl="0">
              <a:buNone/>
            </a:pPr>
            <a:r>
              <a:rPr lang="sq-AL" sz="2000" dirty="0" smtClean="0">
                <a:latin typeface="Cambria" panose="02040503050406030204" pitchFamily="18" charset="0"/>
                <a:ea typeface="Cambria" panose="02040503050406030204" pitchFamily="18" charset="0"/>
              </a:rPr>
              <a:t>publike kornizë. Në rast se jo të gjithë operatoret ekonomike qe jane palë të </a:t>
            </a:r>
          </a:p>
          <a:p>
            <a:pPr lvl="0">
              <a:buNone/>
            </a:pPr>
            <a:r>
              <a:rPr lang="sq-AL" sz="2000" dirty="0" err="1" smtClean="0">
                <a:latin typeface="Cambria" panose="02040503050406030204" pitchFamily="18" charset="0"/>
                <a:ea typeface="Cambria" panose="02040503050406030204" pitchFamily="18" charset="0"/>
              </a:rPr>
              <a:t>Kontrates</a:t>
            </a:r>
            <a:r>
              <a:rPr lang="sq-AL" sz="2000" dirty="0" smtClean="0">
                <a:latin typeface="Cambria" panose="02040503050406030204" pitchFamily="18" charset="0"/>
                <a:ea typeface="Cambria" panose="02040503050406030204" pitchFamily="18" charset="0"/>
              </a:rPr>
              <a:t> Publike Kornizë dorëzojnë ofertat e tyre, procedura e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-tenderimit </a:t>
            </a:r>
          </a:p>
          <a:p>
            <a:pPr lvl="0">
              <a:buNone/>
            </a:pPr>
            <a:r>
              <a:rPr lang="sq-AL" sz="2000" dirty="0" smtClean="0">
                <a:latin typeface="Cambria" panose="02040503050406030204" pitchFamily="18" charset="0"/>
                <a:ea typeface="Cambria" panose="02040503050406030204" pitchFamily="18" charset="0"/>
              </a:rPr>
              <a:t>do të jetë e vlefshme. Do të thotë AK duhet:</a:t>
            </a:r>
          </a:p>
          <a:p>
            <a:pPr lvl="0">
              <a:buNone/>
            </a:pP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të ketë së paku 3 Operator ekonomik palë të kontrates publike kornizë;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të ftojë të gjithë operatoret ekonomik palë të kontrates publike kornizë ; dhe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në rast se vetem nje OE dorezon oferten, të vazhdojë me aktivitetin e prokurimit. </a:t>
            </a:r>
            <a:endParaRPr lang="en-US" sz="2000" dirty="0" smtClean="0">
              <a:latin typeface="Cambria" panose="02040503050406030204" pitchFamily="18" charset="0"/>
              <a:ea typeface="Cambria" panose="02040503050406030204" pitchFamily="18" charset="0"/>
            </a:endParaRPr>
          </a:p>
          <a:p>
            <a:pPr lvl="0">
              <a:buNone/>
            </a:pPr>
            <a:endParaRPr lang="en-US" sz="2400" dirty="0" smtClean="0"/>
          </a:p>
          <a:p>
            <a:endParaRPr lang="en-US" dirty="0"/>
          </a:p>
        </p:txBody>
      </p:sp>
      <p:sp>
        <p:nvSpPr>
          <p:cNvPr id="4" name="Footer Placeholder 3"/>
          <p:cNvSpPr>
            <a:spLocks noGrp="1"/>
          </p:cNvSpPr>
          <p:nvPr>
            <p:ph type="ftr" sz="quarter" idx="11"/>
          </p:nvPr>
        </p:nvSpPr>
        <p:spPr>
          <a:xfrm>
            <a:off x="1752600" y="6477000"/>
            <a:ext cx="4267200" cy="24447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1576687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Llojet e kontratës publike kornizë</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867400"/>
          </a:xfrm>
        </p:spPr>
        <p:txBody>
          <a:bodyPr/>
          <a:lstStyle/>
          <a:p>
            <a:endParaRPr lang="sq-AL" sz="2000" dirty="0" smtClean="0"/>
          </a:p>
          <a:p>
            <a:r>
              <a:rPr lang="sq-AL" sz="2000" dirty="0" smtClean="0">
                <a:latin typeface="Cambria" panose="02040503050406030204" pitchFamily="18" charset="0"/>
                <a:ea typeface="Cambria" panose="02040503050406030204" pitchFamily="18" charset="0"/>
              </a:rPr>
              <a:t>Ekzistojnë dy lloje të kontratave publike kornizë:</a:t>
            </a:r>
            <a:endParaRPr lang="en-US" sz="2000"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Ato që i </a:t>
            </a:r>
            <a:r>
              <a:rPr lang="sq-AL" sz="2000" b="1" i="1" dirty="0" smtClean="0">
                <a:latin typeface="Cambria" panose="02040503050406030204" pitchFamily="18" charset="0"/>
                <a:ea typeface="Cambria" panose="02040503050406030204" pitchFamily="18" charset="0"/>
              </a:rPr>
              <a:t>vendosin të gjithë termat</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e kontratës; dhe </a:t>
            </a:r>
            <a:endParaRPr lang="en-US" sz="2000"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Ato që nuk </a:t>
            </a:r>
            <a:r>
              <a:rPr lang="sq-AL" sz="2000" b="1" dirty="0" smtClean="0">
                <a:latin typeface="Cambria" panose="02040503050406030204" pitchFamily="18" charset="0"/>
                <a:ea typeface="Cambria" panose="02040503050406030204" pitchFamily="18" charset="0"/>
              </a:rPr>
              <a:t>vendosin të gjithë termat </a:t>
            </a:r>
            <a:r>
              <a:rPr lang="sq-AL" sz="2000" dirty="0" smtClean="0">
                <a:latin typeface="Cambria" panose="02040503050406030204" pitchFamily="18" charset="0"/>
                <a:ea typeface="Cambria" panose="02040503050406030204" pitchFamily="18" charset="0"/>
              </a:rPr>
              <a:t> e kontratës dhe rrjedhimisht kanë nevojë për konkurrencë të mëtutjeshme për të vendosur termat e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Varësisht prej rrethanave (llojit të kontratës publike kornizë të lidhur) mund të bëhen urdhra </a:t>
            </a:r>
            <a:r>
              <a:rPr lang="sq-AL" sz="2000" b="1" i="1" u="sng" dirty="0" smtClean="0">
                <a:latin typeface="Cambria" panose="02040503050406030204" pitchFamily="18" charset="0"/>
                <a:ea typeface="Cambria" panose="02040503050406030204" pitchFamily="18" charset="0"/>
              </a:rPr>
              <a:t>me </a:t>
            </a:r>
            <a:r>
              <a:rPr lang="sq-AL" sz="2000" dirty="0" smtClean="0">
                <a:latin typeface="Cambria" panose="02040503050406030204" pitchFamily="18" charset="0"/>
                <a:ea typeface="Cambria" panose="02040503050406030204" pitchFamily="18" charset="0"/>
              </a:rPr>
              <a:t>ose </a:t>
            </a:r>
            <a:r>
              <a:rPr lang="sq-AL" sz="2000" b="1" i="1" u="sng" dirty="0" smtClean="0">
                <a:latin typeface="Cambria" panose="02040503050406030204" pitchFamily="18" charset="0"/>
                <a:ea typeface="Cambria" panose="02040503050406030204" pitchFamily="18" charset="0"/>
              </a:rPr>
              <a:t>pa </a:t>
            </a:r>
            <a:r>
              <a:rPr lang="sq-AL" sz="2000" dirty="0" smtClean="0">
                <a:latin typeface="Cambria" panose="02040503050406030204" pitchFamily="18" charset="0"/>
                <a:ea typeface="Cambria" panose="02040503050406030204" pitchFamily="18" charset="0"/>
              </a:rPr>
              <a:t> konkurrencë të mëtutjeshme. </a:t>
            </a:r>
          </a:p>
          <a:p>
            <a:pPr marL="0" indent="0">
              <a:buNone/>
            </a:pPr>
            <a:endParaRPr lang="en-US" sz="2000" dirty="0" smtClean="0">
              <a:latin typeface="Cambria" panose="02040503050406030204" pitchFamily="18" charset="0"/>
              <a:ea typeface="Cambria" panose="02040503050406030204" pitchFamily="18" charset="0"/>
            </a:endParaRPr>
          </a:p>
          <a:p>
            <a:pPr lvl="0">
              <a:buNone/>
            </a:pPr>
            <a:r>
              <a:rPr lang="sq-AL" sz="2000" b="1" i="1" u="sng" dirty="0" smtClean="0">
                <a:latin typeface="Cambria" panose="02040503050406030204" pitchFamily="18" charset="0"/>
                <a:ea typeface="Cambria" panose="02040503050406030204" pitchFamily="18" charset="0"/>
              </a:rPr>
              <a:t>Pa konkurrencë të mëtutjeshme</a:t>
            </a:r>
            <a:r>
              <a:rPr lang="sq-AL" sz="2000" dirty="0" smtClean="0">
                <a:latin typeface="Cambria" panose="02040503050406030204" pitchFamily="18" charset="0"/>
                <a:ea typeface="Cambria" panose="02040503050406030204" pitchFamily="18" charset="0"/>
              </a:rPr>
              <a:t>, në bazë të konkurrencës të zhvilluar më parë, të cilës i referohet si </a:t>
            </a:r>
            <a:r>
              <a:rPr lang="sq-AL" sz="2000" i="1" dirty="0" smtClean="0">
                <a:latin typeface="Cambria" panose="02040503050406030204" pitchFamily="18" charset="0"/>
                <a:ea typeface="Cambria" panose="02040503050406030204" pitchFamily="18" charset="0"/>
              </a:rPr>
              <a:t>“Kontratat publike kornizë </a:t>
            </a:r>
            <a:r>
              <a:rPr lang="sq-AL" sz="2000" i="1" u="sng" dirty="0" smtClean="0">
                <a:latin typeface="Cambria" panose="02040503050406030204" pitchFamily="18" charset="0"/>
                <a:ea typeface="Cambria" panose="02040503050406030204" pitchFamily="18" charset="0"/>
              </a:rPr>
              <a:t>të cilat </a:t>
            </a:r>
            <a:r>
              <a:rPr lang="sq-AL" sz="2000" i="1" dirty="0" smtClean="0">
                <a:latin typeface="Cambria" panose="02040503050406030204" pitchFamily="18" charset="0"/>
                <a:ea typeface="Cambria" panose="02040503050406030204" pitchFamily="18" charset="0"/>
              </a:rPr>
              <a:t>i vendosin të gjithë termat”: ose</a:t>
            </a:r>
            <a:endParaRPr lang="en-US" sz="2000" dirty="0" smtClean="0">
              <a:latin typeface="Cambria" panose="02040503050406030204" pitchFamily="18" charset="0"/>
              <a:ea typeface="Cambria" panose="02040503050406030204" pitchFamily="18" charset="0"/>
            </a:endParaRPr>
          </a:p>
          <a:p>
            <a:pPr lvl="0">
              <a:buNone/>
            </a:pPr>
            <a:r>
              <a:rPr lang="sq-AL" sz="2000" b="1" i="1" u="sng" dirty="0" smtClean="0">
                <a:latin typeface="Cambria" panose="02040503050406030204" pitchFamily="18" charset="0"/>
                <a:ea typeface="Cambria" panose="02040503050406030204" pitchFamily="18" charset="0"/>
              </a:rPr>
              <a:t>Me konkurrence të mëtutjeshme</a:t>
            </a:r>
            <a:r>
              <a:rPr lang="sq-AL" sz="2000" dirty="0" smtClean="0">
                <a:latin typeface="Cambria" panose="02040503050406030204" pitchFamily="18" charset="0"/>
                <a:ea typeface="Cambria" panose="02040503050406030204" pitchFamily="18" charset="0"/>
              </a:rPr>
              <a:t>, në bazë të </a:t>
            </a:r>
            <a:r>
              <a:rPr lang="sq-AL" sz="2000" u="sng" dirty="0" smtClean="0">
                <a:latin typeface="Cambria" panose="02040503050406030204" pitchFamily="18" charset="0"/>
                <a:ea typeface="Cambria" panose="02040503050406030204" pitchFamily="18" charset="0"/>
              </a:rPr>
              <a:t>“konkurrencës së vogël”</a:t>
            </a:r>
            <a:r>
              <a:rPr lang="sq-AL" sz="2000" dirty="0" smtClean="0">
                <a:latin typeface="Cambria" panose="02040503050406030204" pitchFamily="18" charset="0"/>
                <a:ea typeface="Cambria" panose="02040503050406030204" pitchFamily="18" charset="0"/>
              </a:rPr>
              <a:t> në mes Operatorëve ekonomik që janë palë në kontratë, të cilës i referohet si “ </a:t>
            </a:r>
            <a:r>
              <a:rPr lang="sq-AL" sz="2000" i="1" dirty="0" smtClean="0">
                <a:latin typeface="Cambria" panose="02040503050406030204" pitchFamily="18" charset="0"/>
                <a:ea typeface="Cambria" panose="02040503050406030204" pitchFamily="18" charset="0"/>
              </a:rPr>
              <a:t>Kontratat Publike kornizë </a:t>
            </a:r>
            <a:r>
              <a:rPr lang="sq-AL" sz="2000" i="1" u="sng" dirty="0" smtClean="0">
                <a:latin typeface="Cambria" panose="02040503050406030204" pitchFamily="18" charset="0"/>
                <a:ea typeface="Cambria" panose="02040503050406030204" pitchFamily="18" charset="0"/>
              </a:rPr>
              <a:t>të cilat NUK </a:t>
            </a:r>
            <a:r>
              <a:rPr lang="sq-AL" sz="2000" i="1" dirty="0" smtClean="0">
                <a:latin typeface="Cambria" panose="02040503050406030204" pitchFamily="18" charset="0"/>
                <a:ea typeface="Cambria" panose="02040503050406030204" pitchFamily="18" charset="0"/>
              </a:rPr>
              <a:t>i vendos të gjithë termat”.</a:t>
            </a:r>
            <a:endParaRPr lang="en-US" sz="2000"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144255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r>
              <a:rPr lang="sq-AL" sz="2800" b="1" dirty="0" smtClean="0">
                <a:solidFill>
                  <a:srgbClr val="002060"/>
                </a:solidFill>
                <a:ea typeface="ＭＳ Ｐゴシック" pitchFamily="34" charset="-128"/>
              </a:rPr>
              <a:t/>
            </a:r>
            <a:br>
              <a:rPr lang="sq-AL" sz="2800" b="1" dirty="0" smtClean="0">
                <a:solidFill>
                  <a:srgbClr val="002060"/>
                </a:solidFill>
                <a:ea typeface="ＭＳ Ｐゴシック" pitchFamily="34" charset="-128"/>
              </a:rPr>
            </a:br>
            <a:endParaRPr lang="en-US" sz="2800" dirty="0">
              <a:solidFill>
                <a:srgbClr val="002060"/>
              </a:solidFill>
              <a:latin typeface="Arial" charset="0"/>
              <a:cs typeface="Arial" charset="0"/>
            </a:endParaRPr>
          </a:p>
        </p:txBody>
      </p:sp>
      <p:sp>
        <p:nvSpPr>
          <p:cNvPr id="21506" name="Content Placeholder 2"/>
          <p:cNvSpPr>
            <a:spLocks noGrp="1"/>
          </p:cNvSpPr>
          <p:nvPr>
            <p:ph idx="1"/>
          </p:nvPr>
        </p:nvSpPr>
        <p:spPr>
          <a:xfrm>
            <a:off x="0" y="1447801"/>
            <a:ext cx="9144000" cy="4718050"/>
          </a:xfrm>
        </p:spPr>
        <p:txBody>
          <a:bodyPr/>
          <a:lstStyle/>
          <a:p>
            <a:pPr marL="0" indent="0">
              <a:buFontTx/>
              <a:buNone/>
              <a:defRPr/>
            </a:pPr>
            <a:r>
              <a:rPr lang="sq-AL" sz="2000" b="1" dirty="0" smtClean="0">
                <a:latin typeface="Cambria" panose="02040503050406030204" pitchFamily="18" charset="0"/>
                <a:ea typeface="Cambria" panose="02040503050406030204" pitchFamily="18" charset="0"/>
              </a:rPr>
              <a:t>Marrëveshjet kornize</a:t>
            </a:r>
          </a:p>
          <a:p>
            <a:r>
              <a:rPr lang="sq-AL" sz="2000" dirty="0" smtClean="0">
                <a:latin typeface="Cambria" panose="02040503050406030204" pitchFamily="18" charset="0"/>
                <a:ea typeface="Cambria" panose="02040503050406030204" pitchFamily="18" charset="0"/>
              </a:rPr>
              <a:t>"një marrëveshje mes një ose më shumë autoriteteve kontraktuese dhe një ose më shumë operatorëve ekonomik, qëllimi i së cilës është të krijojë kushtet që rregullojnë kontratat që do të jepen gjatë një periudhe të caktuar, në veçanti në lidhje me çmimin dhe, ku është e përshtatshme, sasitë te parashikuar</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20</a:t>
            </a:r>
            <a:r>
              <a:rPr lang="en-US" sz="2000" dirty="0" smtClean="0">
                <a:latin typeface="Cambria" panose="02040503050406030204" pitchFamily="18" charset="0"/>
                <a:ea typeface="Cambria" panose="02040503050406030204" pitchFamily="18" charset="0"/>
              </a:rPr>
              <a:t>14</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24</a:t>
            </a:r>
            <a:r>
              <a:rPr lang="sq-AL" sz="2000" dirty="0" smtClean="0">
                <a:latin typeface="Cambria" panose="02040503050406030204" pitchFamily="18" charset="0"/>
                <a:ea typeface="Cambria" panose="02040503050406030204" pitchFamily="18" charset="0"/>
              </a:rPr>
              <a:t> / E</a:t>
            </a:r>
            <a:r>
              <a:rPr lang="en-US" sz="2000" dirty="0" smtClean="0">
                <a:latin typeface="Cambria" panose="02040503050406030204" pitchFamily="18" charset="0"/>
                <a:ea typeface="Cambria" panose="02040503050406030204" pitchFamily="18" charset="0"/>
              </a:rPr>
              <a:t>U)</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a:t>
            </a:r>
          </a:p>
          <a:p>
            <a:pPr marL="0" indent="0">
              <a:buFontTx/>
              <a:buNone/>
              <a:defRPr/>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"një marrëveshje ndërmjet një ose më shumë subjekteve kontraktuese  dhe një ose më shumë operatorëve ekonomik, qëllimi i së cilës është të krijojë kushtet që rregullojnë kontratat që do të jepen gjatë një periudhe të caktuar, në veçanti në lidhje me çmimin dhe, aty ku është e përshtatshme, sasitë e parashikuar </a:t>
            </a:r>
            <a:r>
              <a:rPr lang="en-US" sz="2000"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20</a:t>
            </a:r>
            <a:r>
              <a:rPr lang="en-US" sz="2000" dirty="0" smtClean="0">
                <a:latin typeface="Cambria" panose="02040503050406030204" pitchFamily="18" charset="0"/>
                <a:ea typeface="Cambria" panose="02040503050406030204" pitchFamily="18" charset="0"/>
              </a:rPr>
              <a:t>1</a:t>
            </a:r>
            <a:r>
              <a:rPr lang="sq-AL" sz="2000" dirty="0" smtClean="0">
                <a:latin typeface="Cambria" panose="02040503050406030204" pitchFamily="18" charset="0"/>
                <a:ea typeface="Cambria" panose="02040503050406030204" pitchFamily="18" charset="0"/>
              </a:rPr>
              <a:t>4/</a:t>
            </a:r>
            <a:r>
              <a:rPr lang="en-US" sz="2000" dirty="0" smtClean="0">
                <a:latin typeface="Cambria" panose="02040503050406030204" pitchFamily="18" charset="0"/>
                <a:ea typeface="Cambria" panose="02040503050406030204" pitchFamily="18" charset="0"/>
              </a:rPr>
              <a:t>25</a:t>
            </a:r>
            <a:r>
              <a:rPr lang="sq-AL" sz="2000" dirty="0" smtClean="0">
                <a:latin typeface="Cambria" panose="02040503050406030204" pitchFamily="18" charset="0"/>
                <a:ea typeface="Cambria" panose="02040503050406030204" pitchFamily="18" charset="0"/>
              </a:rPr>
              <a:t>/ E</a:t>
            </a:r>
            <a:r>
              <a:rPr lang="en-US" sz="2000" dirty="0" smtClean="0">
                <a:latin typeface="Cambria" panose="02040503050406030204" pitchFamily="18" charset="0"/>
                <a:ea typeface="Cambria" panose="02040503050406030204" pitchFamily="18" charset="0"/>
              </a:rPr>
              <a:t>U) </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a:t>
            </a:r>
          </a:p>
          <a:p>
            <a:pPr marL="0" indent="0">
              <a:buFontTx/>
              <a:buNone/>
              <a:defRPr/>
            </a:pPr>
            <a:endParaRPr lang="en-US" sz="1800" b="1" dirty="0" smtClean="0">
              <a:solidFill>
                <a:srgbClr val="0000FF"/>
              </a:solidFill>
              <a:ea typeface="ＭＳ Ｐゴシック" pitchFamily="34" charset="-128"/>
              <a:cs typeface="Times New Roman" pitchFamily="18" charset="0"/>
            </a:endParaRPr>
          </a:p>
          <a:p>
            <a:pPr marL="0" indent="0">
              <a:buFontTx/>
              <a:buNone/>
              <a:defRPr/>
            </a:pPr>
            <a:endParaRPr lang="en-US" sz="1800" dirty="0" smtClean="0">
              <a:ea typeface="ＭＳ Ｐゴシック" pitchFamily="34" charset="-128"/>
            </a:endParaRPr>
          </a:p>
        </p:txBody>
      </p:sp>
      <p:sp>
        <p:nvSpPr>
          <p:cNvPr id="2" name="Footer Placeholder 1"/>
          <p:cNvSpPr>
            <a:spLocks noGrp="1"/>
          </p:cNvSpPr>
          <p:nvPr>
            <p:ph type="ftr" sz="quarter" idx="11"/>
          </p:nvPr>
        </p:nvSpPr>
        <p:spPr>
          <a:xfrm>
            <a:off x="2209800" y="6474359"/>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3</a:t>
            </a:fld>
            <a:endParaRPr lang="en-US"/>
          </a:p>
        </p:txBody>
      </p:sp>
    </p:spTree>
    <p:extLst>
      <p:ext uri="{BB962C8B-B14F-4D97-AF65-F5344CB8AC3E}">
        <p14:creationId xmlns:p14="http://schemas.microsoft.com/office/powerpoint/2010/main" val="628959944"/>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Kontrata publike kornizë me një operator ekonomik</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r>
              <a:rPr lang="sq-AL" sz="2000" dirty="0" smtClean="0">
                <a:latin typeface="Cambria" panose="02040503050406030204" pitchFamily="18" charset="0"/>
                <a:ea typeface="Cambria" panose="02040503050406030204" pitchFamily="18" charset="0"/>
              </a:rPr>
              <a:t>Kurdo që autoriteti kontraktues planifikon që të lidhë kontratë publike kornizë më një operator ekonomik ai duhet që të përdor llojin (a) të kontratës publike kornizë - </a:t>
            </a:r>
            <a:r>
              <a:rPr lang="sq-AL" sz="2000" b="1" i="1" dirty="0" smtClean="0">
                <a:latin typeface="Cambria" panose="02040503050406030204" pitchFamily="18" charset="0"/>
                <a:ea typeface="Cambria" panose="02040503050406030204" pitchFamily="18" charset="0"/>
              </a:rPr>
              <a:t>vendos të gjithë termat dhe kushtet.</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Dosja e tenderit duhet të theksoj se ka për qëllim vendosjen e të gjithë termave të kontratës</a:t>
            </a:r>
            <a:r>
              <a:rPr lang="sq-AL" sz="2000" dirty="0" smtClean="0">
                <a:latin typeface="Cambria" panose="02040503050406030204" pitchFamily="18" charset="0"/>
                <a:ea typeface="Cambria" panose="02040503050406030204" pitchFamily="18" charset="0"/>
              </a:rPr>
              <a:t> që bëhet përmes kontratës publike kornizë si dhe specifikimi duhet të jetë i detajuar në masë të mjaftueshme për të vendosur te gjithë termat.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kjo </a:t>
            </a:r>
            <a:r>
              <a:rPr lang="sq-AL" sz="2000" b="1" dirty="0" smtClean="0">
                <a:latin typeface="Cambria" panose="02040503050406030204" pitchFamily="18" charset="0"/>
                <a:ea typeface="Cambria" panose="02040503050406030204" pitchFamily="18" charset="0"/>
              </a:rPr>
              <a:t>nuk nënkupton që çmimet faktike gjithmonë duhet të jenë fikse </a:t>
            </a:r>
            <a:r>
              <a:rPr lang="sq-AL" sz="2000" dirty="0" smtClean="0">
                <a:latin typeface="Cambria" panose="02040503050406030204" pitchFamily="18" charset="0"/>
                <a:ea typeface="Cambria" panose="02040503050406030204" pitchFamily="18" charset="0"/>
              </a:rPr>
              <a:t>mirëpo mekanizmi që të zbatohet për vendosjen e çmimeve për kërkesa të posaçme për urdhrat e bërë gjatë periudhës së kontratës publike kornizë ( për shembull furnizimi me naftë) duhet të përcaktohet në kohën e përpilimit te kontratës publike kornizë</a:t>
            </a:r>
            <a:r>
              <a:rPr lang="en-US"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291760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Kontrata publike kornizë me një operator ekonomik</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257800"/>
          </a:xfrm>
        </p:spPr>
        <p:txBody>
          <a:bodyPr/>
          <a:lstStyle/>
          <a:p>
            <a:r>
              <a:rPr lang="sq-AL" sz="2000" dirty="0" smtClean="0">
                <a:latin typeface="Cambria" panose="02040503050406030204" pitchFamily="18" charset="0"/>
                <a:ea typeface="Cambria" panose="02040503050406030204" pitchFamily="18" charset="0"/>
              </a:rPr>
              <a:t>Autoriteti kontraktues duhet të bëj </a:t>
            </a:r>
            <a:r>
              <a:rPr lang="sq-AL" sz="2000" b="1" dirty="0" smtClean="0">
                <a:latin typeface="Cambria" panose="02040503050406030204" pitchFamily="18" charset="0"/>
                <a:ea typeface="Cambria" panose="02040503050406030204" pitchFamily="18" charset="0"/>
              </a:rPr>
              <a:t>urdhra kurdo që paraqiten nevojat për furnizim të llo</a:t>
            </a:r>
            <a:r>
              <a:rPr lang="sq-AL" sz="2000" dirty="0" smtClean="0">
                <a:latin typeface="Cambria" panose="02040503050406030204" pitchFamily="18" charset="0"/>
                <a:ea typeface="Cambria" panose="02040503050406030204" pitchFamily="18" charset="0"/>
              </a:rPr>
              <a:t>jit të cekur në kontratën publike kornizë.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Urdhrat duhet të jenë brenda kufijve të termeve të vendosur në kontratën publike</a:t>
            </a:r>
            <a:r>
              <a:rPr lang="sq-AL" sz="2000" dirty="0" smtClean="0">
                <a:latin typeface="Cambria" panose="02040503050406030204" pitchFamily="18" charset="0"/>
                <a:ea typeface="Cambria" panose="02040503050406030204" pitchFamily="18" charset="0"/>
              </a:rPr>
              <a:t> kornizë pa rihapjen e konkurrencës. </a:t>
            </a:r>
            <a:endParaRPr lang="en-US" sz="2000" dirty="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Termat e zbatueshëm për çdo urdhër sipas këtij lloji të marrëveshjes kornizë janë të përcaktuar ne mënyrë </a:t>
            </a:r>
            <a:r>
              <a:rPr lang="sq-AL" sz="2000" dirty="0" err="1" smtClean="0">
                <a:latin typeface="Cambria" panose="02040503050406030204" pitchFamily="18" charset="0"/>
                <a:ea typeface="Cambria" panose="02040503050406030204" pitchFamily="18" charset="0"/>
              </a:rPr>
              <a:t>decitive</a:t>
            </a:r>
            <a:r>
              <a:rPr lang="sq-AL" sz="2000" dirty="0" smtClean="0">
                <a:latin typeface="Cambria" panose="02040503050406030204" pitchFamily="18" charset="0"/>
                <a:ea typeface="Cambria" panose="02040503050406030204" pitchFamily="18" charset="0"/>
              </a:rPr>
              <a:t> dhe nuk kërkohen marrëveshje të mëtutjeshme, negociata, etj. </a:t>
            </a:r>
          </a:p>
          <a:p>
            <a:r>
              <a:rPr lang="sq-AL" sz="2000" dirty="0" smtClean="0">
                <a:latin typeface="Cambria" panose="02040503050406030204" pitchFamily="18" charset="0"/>
                <a:ea typeface="Cambria" panose="02040503050406030204" pitchFamily="18" charset="0"/>
              </a:rPr>
              <a:t>Me kusht që mekanizmat për ta lehtësuar ndryshimin e tillë janë inkorporuar, sidoqoftë kjo nuk nënkupton se asgjë nuk mund të ndryshohet, p.sh. </a:t>
            </a:r>
            <a:r>
              <a:rPr lang="sq-AL" sz="2000" b="1" dirty="0" smtClean="0">
                <a:latin typeface="Cambria" panose="02040503050406030204" pitchFamily="18" charset="0"/>
                <a:ea typeface="Cambria" panose="02040503050406030204" pitchFamily="18" charset="0"/>
              </a:rPr>
              <a:t>rregullimi i çmimit qe ndërlidhet me indeksin e njohur</a:t>
            </a:r>
            <a:r>
              <a:rPr lang="en-US" sz="2000" b="1" dirty="0" smtClean="0">
                <a:latin typeface="Cambria" panose="02040503050406030204" pitchFamily="18" charset="0"/>
                <a:ea typeface="Cambria" panose="02040503050406030204" pitchFamily="18" charset="0"/>
              </a:rPr>
              <a:t> (derivate)</a:t>
            </a:r>
            <a:r>
              <a:rPr lang="sq-AL" sz="2000" b="1" dirty="0" smtClean="0">
                <a:latin typeface="Cambria" panose="02040503050406030204" pitchFamily="18" charset="0"/>
                <a:ea typeface="Cambria" panose="02040503050406030204" pitchFamily="18" charset="0"/>
              </a:rPr>
              <a:t>.</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Kontratat e parashtruara në këtë mënyrë në mënyrë tipike u referohen si </a:t>
            </a:r>
            <a:r>
              <a:rPr lang="sq-AL" sz="2000" i="1" dirty="0" smtClean="0">
                <a:latin typeface="Cambria" panose="02040503050406030204" pitchFamily="18" charset="0"/>
                <a:ea typeface="Cambria" panose="02040503050406030204" pitchFamily="18" charset="0"/>
              </a:rPr>
              <a:t>Urdhrat e Blerjes</a:t>
            </a:r>
            <a:r>
              <a:rPr lang="sq-AL" sz="2000" dirty="0" smtClean="0">
                <a:latin typeface="Cambria" panose="02040503050406030204" pitchFamily="18" charset="0"/>
                <a:ea typeface="Cambria" panose="02040503050406030204" pitchFamily="18" charset="0"/>
              </a:rPr>
              <a:t> (kontratat  e “ thirrjes”).</a:t>
            </a: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1607569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Kontrata publike kornizë me më shumë së një operator ekonomik</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181600"/>
          </a:xfrm>
        </p:spPr>
        <p:txBody>
          <a:bodyPr/>
          <a:lstStyle/>
          <a:p>
            <a:r>
              <a:rPr lang="sq-AL" sz="2000" dirty="0" smtClean="0">
                <a:latin typeface="Cambria" panose="02040503050406030204" pitchFamily="18" charset="0"/>
                <a:ea typeface="Cambria" panose="02040503050406030204" pitchFamily="18" charset="0"/>
              </a:rPr>
              <a:t>Kurdo që Autoriteti kontraktues planifikon që të lidhë kontratë publike kornizë me disa Operator Ekonomik ai duhet të përdor llojin e (b) kontratës publike kornizë – </a:t>
            </a:r>
            <a:r>
              <a:rPr lang="sq-AL" sz="2000" b="1" dirty="0" smtClean="0">
                <a:latin typeface="Cambria" panose="02040503050406030204" pitchFamily="18" charset="0"/>
                <a:ea typeface="Cambria" panose="02040503050406030204" pitchFamily="18" charset="0"/>
              </a:rPr>
              <a:t>NUK i vendos të gjithë termat dhe kushtet</a:t>
            </a:r>
            <a:r>
              <a:rPr lang="sq-AL" sz="2000" b="1" i="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Termat e përcaktuar në kontratën publike kornizë </a:t>
            </a:r>
            <a:r>
              <a:rPr lang="sq-AL" sz="2000" b="1" u="sng" dirty="0" smtClean="0">
                <a:latin typeface="Cambria" panose="02040503050406030204" pitchFamily="18" charset="0"/>
                <a:ea typeface="Cambria" panose="02040503050406030204" pitchFamily="18" charset="0"/>
              </a:rPr>
              <a:t>nuk janë precizë </a:t>
            </a:r>
            <a:r>
              <a:rPr lang="sq-AL" sz="2000" dirty="0" smtClean="0">
                <a:latin typeface="Cambria" panose="02040503050406030204" pitchFamily="18" charset="0"/>
                <a:ea typeface="Cambria" panose="02040503050406030204" pitchFamily="18" charset="0"/>
              </a:rPr>
              <a:t>ose </a:t>
            </a:r>
            <a:r>
              <a:rPr lang="sq-AL" sz="2000" b="1" u="sng" dirty="0" smtClean="0">
                <a:latin typeface="Cambria" panose="02040503050406030204" pitchFamily="18" charset="0"/>
                <a:ea typeface="Cambria" panose="02040503050406030204" pitchFamily="18" charset="0"/>
              </a:rPr>
              <a:t>mjaftë të plotë</a:t>
            </a:r>
            <a:r>
              <a:rPr lang="sq-AL" sz="2000" dirty="0" smtClean="0">
                <a:latin typeface="Cambria" panose="02040503050406030204" pitchFamily="18" charset="0"/>
                <a:ea typeface="Cambria" panose="02040503050406030204" pitchFamily="18" charset="0"/>
              </a:rPr>
              <a:t> që të mundësojnë dërgimin pa konkurrencë të mëtutjeshme në mes të Operatorëve ekonomik që janë palë në kontratën publike kornizë.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Dosja e tenderit duhet të theksoj se nuk planifikohet vendosja e të gjithë termave për kontrata </a:t>
            </a:r>
            <a:r>
              <a:rPr lang="sq-AL" sz="2000" dirty="0" smtClean="0">
                <a:latin typeface="Cambria" panose="02040503050406030204" pitchFamily="18" charset="0"/>
                <a:ea typeface="Cambria" panose="02040503050406030204" pitchFamily="18" charset="0"/>
              </a:rPr>
              <a:t>të parashtruara përmes kontratës publike kornizë si dhe që disa terma specifik do të vendosen përmes kontratave ndihmëse.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Sidoqoftë, kriteret minimale për përzgjedhje duhet të përcaktohen me qëllim që të zgjidhet Operatori Ekonomik i cili do të bëhet palë në kontratën publike kornizë</a:t>
            </a: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43519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Kontrata publike kornizë me më shumë së një operator ekonomik</a:t>
            </a:r>
            <a:endParaRPr lang="en-US" sz="2800" b="1" dirty="0">
              <a:solidFill>
                <a:srgbClr val="002060"/>
              </a:solidFill>
            </a:endParaRPr>
          </a:p>
        </p:txBody>
      </p:sp>
      <p:sp>
        <p:nvSpPr>
          <p:cNvPr id="3" name="Content Placeholder 2"/>
          <p:cNvSpPr>
            <a:spLocks noGrp="1"/>
          </p:cNvSpPr>
          <p:nvPr>
            <p:ph idx="1"/>
          </p:nvPr>
        </p:nvSpPr>
        <p:spPr>
          <a:xfrm>
            <a:off x="0" y="1600200"/>
            <a:ext cx="9144000" cy="4525963"/>
          </a:xfrm>
        </p:spPr>
        <p:txBody>
          <a:bodyPr/>
          <a:lstStyle/>
          <a:p>
            <a:r>
              <a:rPr lang="sq-AL" sz="2000" b="1" dirty="0" smtClean="0">
                <a:latin typeface="Cambria" panose="02040503050406030204" pitchFamily="18" charset="0"/>
                <a:ea typeface="Cambria" panose="02040503050406030204" pitchFamily="18" charset="0"/>
              </a:rPr>
              <a:t>Kriteri i dhënies si dhe pesha që duhet të përdoret për kontrata ndihmëse</a:t>
            </a:r>
            <a:r>
              <a:rPr lang="sq-AL" sz="2000" dirty="0" smtClean="0">
                <a:latin typeface="Cambria" panose="02040503050406030204" pitchFamily="18" charset="0"/>
                <a:ea typeface="Cambria" panose="02040503050406030204" pitchFamily="18" charset="0"/>
              </a:rPr>
              <a:t> duhet të jetë e theksuar në dosjen e tenderit.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Kjo procedurë konsiderohet si e përshtatshme vetëm në një numër të kufizuar të rrethanave të posaçme, ku çmimi ose struktura e çmimit nuk mund të përcaktohet ne kohen e krijimit te kontratës publike kornizë</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raste të tilla Autoriteti Kontraktues do të jep çdo kontratë ndihmëse duke e </a:t>
            </a:r>
            <a:r>
              <a:rPr lang="sq-AL" sz="2000" b="1" dirty="0" smtClean="0">
                <a:latin typeface="Cambria" panose="02040503050406030204" pitchFamily="18" charset="0"/>
                <a:ea typeface="Cambria" panose="02040503050406030204" pitchFamily="18" charset="0"/>
              </a:rPr>
              <a:t>hapur përsëri konkurrencën</a:t>
            </a:r>
            <a:r>
              <a:rPr lang="sq-AL" sz="2000" dirty="0" smtClean="0">
                <a:latin typeface="Cambria" panose="02040503050406030204" pitchFamily="18" charset="0"/>
                <a:ea typeface="Cambria" panose="02040503050406030204" pitchFamily="18" charset="0"/>
              </a:rPr>
              <a:t> ( po ashtu i quajtur </a:t>
            </a:r>
            <a:r>
              <a:rPr lang="sq-AL" sz="2000" b="1" dirty="0" err="1" smtClean="0">
                <a:latin typeface="Cambria" panose="02040503050406030204" pitchFamily="18" charset="0"/>
                <a:ea typeface="Cambria" panose="02040503050406030204" pitchFamily="18" charset="0"/>
              </a:rPr>
              <a:t>mini</a:t>
            </a:r>
            <a:r>
              <a:rPr lang="sq-AL" sz="2000" b="1" dirty="0" smtClean="0">
                <a:latin typeface="Cambria" panose="02040503050406030204" pitchFamily="18" charset="0"/>
                <a:ea typeface="Cambria" panose="02040503050406030204" pitchFamily="18" charset="0"/>
              </a:rPr>
              <a:t> tender</a:t>
            </a:r>
            <a:r>
              <a:rPr lang="sq-AL" sz="2000" dirty="0" smtClean="0">
                <a:latin typeface="Cambria" panose="02040503050406030204" pitchFamily="18" charset="0"/>
                <a:ea typeface="Cambria" panose="02040503050406030204" pitchFamily="18" charset="0"/>
              </a:rPr>
              <a:t>) në mes të Operatorëve Ekonomik të cilët janë palë në asaj marrëveshje kornizë si dhe janë në gjendje që të ekzekutojnë kontratën e propozuar. </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2183642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2800" b="1" dirty="0" err="1" smtClean="0">
                <a:solidFill>
                  <a:srgbClr val="002060"/>
                </a:solidFill>
                <a:latin typeface="Cambria" panose="02040503050406030204" pitchFamily="18" charset="0"/>
                <a:ea typeface="Cambria" panose="02040503050406030204" pitchFamily="18" charset="0"/>
              </a:rPr>
              <a:t>Mini</a:t>
            </a:r>
            <a:r>
              <a:rPr lang="sq-AL" sz="2800" b="1" dirty="0" smtClean="0">
                <a:solidFill>
                  <a:srgbClr val="002060"/>
                </a:solidFill>
                <a:latin typeface="Cambria" panose="02040503050406030204" pitchFamily="18" charset="0"/>
                <a:ea typeface="Cambria" panose="02040503050406030204" pitchFamily="18" charset="0"/>
              </a:rPr>
              <a:t> Konkurrenca</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791200"/>
          </a:xfrm>
        </p:spPr>
        <p:txBody>
          <a:bodyPr/>
          <a:lstStyle/>
          <a:p>
            <a:pPr marL="0" indent="0">
              <a:buNone/>
            </a:pPr>
            <a:r>
              <a:rPr lang="sq-AL" sz="2000" dirty="0" smtClean="0">
                <a:latin typeface="Cambria" panose="02040503050406030204" pitchFamily="18" charset="0"/>
                <a:ea typeface="Cambria" panose="02040503050406030204" pitchFamily="18" charset="0"/>
              </a:rPr>
              <a:t>Për secilën kontratë ndihmëse që do te shpërblehet Autoriteti Kontraktuese duhet të: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kontaktoj me shkrim të gjithë operatorët ekonomik të cilës janë palë në kontratën publike kornizë</a:t>
            </a:r>
            <a:r>
              <a:rPr lang="en-US" sz="2000" dirty="0" smtClean="0">
                <a:latin typeface="Cambria" panose="02040503050406030204" pitchFamily="18" charset="0"/>
                <a:ea typeface="Cambria" panose="02040503050406030204" pitchFamily="18" charset="0"/>
              </a:rPr>
              <a:t>;</a:t>
            </a:r>
          </a:p>
          <a:p>
            <a:pPr lvl="0"/>
            <a:r>
              <a:rPr lang="sq-AL" sz="2000" dirty="0" smtClean="0">
                <a:latin typeface="Cambria" panose="02040503050406030204" pitchFamily="18" charset="0"/>
                <a:ea typeface="Cambria" panose="02040503050406030204" pitchFamily="18" charset="0"/>
              </a:rPr>
              <a:t>Ta caktoj afatin kohorë për pranimin e ofertave, jo më pak së </a:t>
            </a:r>
            <a:r>
              <a:rPr lang="sq-AL" sz="2000" b="1" dirty="0" smtClean="0">
                <a:latin typeface="Cambria" panose="02040503050406030204" pitchFamily="18" charset="0"/>
                <a:ea typeface="Cambria" panose="02040503050406030204" pitchFamily="18" charset="0"/>
              </a:rPr>
              <a:t>5 ditë</a:t>
            </a:r>
            <a:r>
              <a:rPr lang="en-US" sz="2000" dirty="0" smtClean="0">
                <a:latin typeface="Cambria" panose="02040503050406030204" pitchFamily="18" charset="0"/>
                <a:ea typeface="Cambria" panose="02040503050406030204" pitchFamily="18" charset="0"/>
              </a:rPr>
              <a:t>;</a:t>
            </a:r>
          </a:p>
          <a:p>
            <a:pPr lvl="0"/>
            <a:r>
              <a:rPr lang="sq-AL" sz="2000" dirty="0" smtClean="0">
                <a:latin typeface="Cambria" panose="02040503050406030204" pitchFamily="18" charset="0"/>
                <a:ea typeface="Cambria" panose="02040503050406030204" pitchFamily="18" charset="0"/>
              </a:rPr>
              <a:t>Ta mbajë secilin tender </a:t>
            </a:r>
            <a:r>
              <a:rPr lang="sq-AL" sz="2000" dirty="0" err="1" smtClean="0">
                <a:latin typeface="Cambria" panose="02040503050406030204" pitchFamily="18" charset="0"/>
                <a:ea typeface="Cambria" panose="02040503050406030204" pitchFamily="18" charset="0"/>
              </a:rPr>
              <a:t>konfidencial</a:t>
            </a:r>
            <a:r>
              <a:rPr lang="sq-AL" sz="2000" dirty="0" smtClean="0">
                <a:latin typeface="Cambria" panose="02040503050406030204" pitchFamily="18" charset="0"/>
                <a:ea typeface="Cambria" panose="02040503050406030204" pitchFamily="18" charset="0"/>
              </a:rPr>
              <a:t> deri në skadimin e afatit për pranimin e ofertave;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Hapja dhe Vlerësimi i ofertave duhet të jetë i bazuar në rregullat e përcaktuara;</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Dhënia e kontratës bëhet “ në bazë të kritereve për dhënie të përcaktuara në “ftesën për kuote”. Kriteret e dhënies nuk duhet te jenë të njëjta me ato të përdorura për lidhjen e kontratës publike kornizë;</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Dhënia e çdo kontratë të mëtutjeshme ti bëhet operatorit ekonomik që ka paraqitur tenderin më të mirë në bazë të vendimit sipas kritereve të përcaktuara në ftesën e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-tenderëve;</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Çdo kontratë e mëtutjeshme do t'i nënshtrohet përgatitjes dhe publikimit të kërkesave të njoftimit për dhënie të kontratës;</a:t>
            </a:r>
            <a:endParaRPr lang="en-US" sz="2000" dirty="0" smtClean="0">
              <a:latin typeface="Cambria" panose="02040503050406030204" pitchFamily="18" charset="0"/>
              <a:ea typeface="Cambria" panose="02040503050406030204" pitchFamily="18" charset="0"/>
            </a:endParaRPr>
          </a:p>
          <a:p>
            <a:pPr lvl="0"/>
            <a:endParaRPr lang="en-US" sz="1600" dirty="0"/>
          </a:p>
          <a:p>
            <a:endParaRPr lang="en-US" sz="1600" dirty="0"/>
          </a:p>
          <a:p>
            <a:endParaRPr lang="en-US" sz="16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2690578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2800" b="1" dirty="0" smtClean="0">
                <a:solidFill>
                  <a:srgbClr val="002060"/>
                </a:solidFill>
              </a:rPr>
              <a:t>Mini Konkurrenca</a:t>
            </a:r>
            <a:r>
              <a:rPr lang="en-US" sz="2800" b="1" dirty="0" smtClean="0">
                <a:solidFill>
                  <a:srgbClr val="002060"/>
                </a:solidFill>
              </a:rPr>
              <a:t> (2)</a:t>
            </a:r>
            <a:endParaRPr lang="sq-AL"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r>
              <a:rPr lang="sq-AL" sz="2000" dirty="0">
                <a:latin typeface="Cambria" panose="02040503050406030204" pitchFamily="18" charset="0"/>
                <a:ea typeface="Cambria" panose="02040503050406030204" pitchFamily="18" charset="0"/>
              </a:rPr>
              <a:t>Çdo kontratë e mëtutjeshme do ti nënshtrohet kërkesave të nënshkrimit të nenit 26 të LPP dhe</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Çdo kontratë e mëtutjeshme do t'i nënshtrohet rregullave për paraqitjen e ankesave dhe të dispozitave të tjera të shqyrtimit të Pjesës IX të LPP</a:t>
            </a:r>
            <a:r>
              <a:rPr lang="sq-AL" sz="2000" dirty="0" smtClean="0">
                <a:latin typeface="Cambria" panose="02040503050406030204" pitchFamily="18" charset="0"/>
                <a:ea typeface="Cambria" panose="02040503050406030204" pitchFamily="18" charset="0"/>
              </a:rPr>
              <a:t>.</a:t>
            </a:r>
          </a:p>
          <a:p>
            <a:pPr marL="0" indent="0">
              <a:buNone/>
            </a:pPr>
            <a:endParaRPr lang="en-US" sz="2000" dirty="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N</a:t>
            </a:r>
            <a:r>
              <a:rPr lang="sq-AL" sz="2000" dirty="0" smtClean="0">
                <a:latin typeface="Cambria" panose="02040503050406030204" pitchFamily="18" charset="0"/>
                <a:ea typeface="Cambria" panose="02040503050406030204" pitchFamily="18" charset="0"/>
              </a:rPr>
              <a:t>ë rast se jo të gjithë Operatorët Ekonomikë që janë palë të Kontratës Publike kornize dorëzojnë ofertat e tyre, procedura e </a:t>
            </a:r>
            <a:r>
              <a:rPr lang="sq-AL" sz="2000" b="1" dirty="0" smtClean="0">
                <a:latin typeface="Cambria" panose="02040503050406030204" pitchFamily="18" charset="0"/>
                <a:ea typeface="Cambria" panose="02040503050406030204" pitchFamily="18" charset="0"/>
              </a:rPr>
              <a:t>mini-tenderimit do të jetë e vlefshme. </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Edhe në rast se Autoriteti Kontraktues pranon vetëm një ose dy tenderë dhe pjesa e mbetur e operatorëve ekonomik nuk dorëzojnë tender për mini-tenderin e veçante, Autoriteti Kontraktues mund të vazhdoj me tenderuesin(it) i cili ka paraqitur ofertën më të mirë në bazë të kriterit te dhënies të përcaktuar në ftesën për </a:t>
            </a:r>
            <a:r>
              <a:rPr lang="sq-AL" sz="2000" dirty="0" err="1" smtClean="0">
                <a:latin typeface="Cambria" panose="02040503050406030204" pitchFamily="18" charset="0"/>
                <a:ea typeface="Cambria" panose="02040503050406030204" pitchFamily="18" charset="0"/>
              </a:rPr>
              <a:t>ofertim</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lvl="0"/>
            <a:endParaRPr lang="en-US" sz="2000" dirty="0">
              <a:latin typeface="Cambria" panose="02040503050406030204" pitchFamily="18" charset="0"/>
              <a:ea typeface="Cambria" panose="02040503050406030204" pitchFamily="18" charset="0"/>
            </a:endParaRPr>
          </a:p>
          <a:p>
            <a:endParaRPr lang="en-US" sz="1600" dirty="0"/>
          </a:p>
          <a:p>
            <a:endParaRPr lang="en-US" sz="1600" dirty="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2690578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lvl="1"/>
            <a:r>
              <a:rPr lang="en-US" sz="2400" b="1" dirty="0" smtClean="0">
                <a:solidFill>
                  <a:srgbClr val="FF0000"/>
                </a:solidFill>
              </a:rPr>
              <a:t/>
            </a:r>
            <a:br>
              <a:rPr lang="en-US" sz="2400" b="1"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Sigurimi i tenderit dhe pagesat e tjera</a:t>
            </a:r>
            <a:r>
              <a:rPr lang="en-US" sz="2800" b="1" i="1" dirty="0" smtClean="0">
                <a:solidFill>
                  <a:srgbClr val="002060"/>
                </a:solidFill>
                <a:latin typeface="Cambria" panose="02040503050406030204" pitchFamily="18" charset="0"/>
                <a:ea typeface="Cambria" panose="02040503050406030204" pitchFamily="18" charset="0"/>
              </a:rPr>
              <a:t/>
            </a:r>
            <a:br>
              <a:rPr lang="en-US" sz="2800" b="1" i="1" dirty="0" smtClean="0">
                <a:solidFill>
                  <a:srgbClr val="002060"/>
                </a:solidFill>
                <a:latin typeface="Cambria" panose="02040503050406030204" pitchFamily="18" charset="0"/>
                <a:ea typeface="Cambria" panose="02040503050406030204" pitchFamily="18" charset="0"/>
              </a:rPr>
            </a:br>
            <a:r>
              <a:rPr lang="sq-AL" sz="2800" dirty="0" smtClean="0">
                <a:solidFill>
                  <a:srgbClr val="002060"/>
                </a:solidFill>
              </a:rPr>
              <a:t> </a:t>
            </a:r>
            <a:r>
              <a:rPr lang="en-US" sz="2800" dirty="0" smtClean="0">
                <a:solidFill>
                  <a:srgbClr val="002060"/>
                </a:solidFill>
              </a:rPr>
              <a:t/>
            </a:r>
            <a:br>
              <a:rPr lang="en-US" sz="2800" dirty="0" smtClean="0">
                <a:solidFill>
                  <a:srgbClr val="002060"/>
                </a:solidFill>
              </a:rPr>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990600"/>
            <a:ext cx="9144000" cy="5135563"/>
          </a:xfrm>
        </p:spPr>
        <p:txBody>
          <a:bodyPr/>
          <a:lstStyle/>
          <a:p>
            <a:pPr>
              <a:buNone/>
            </a:pPr>
            <a:endParaRPr lang="en-US" sz="2000" dirty="0" smtClean="0"/>
          </a:p>
          <a:p>
            <a:pPr marL="0" indent="0">
              <a:buNone/>
            </a:pPr>
            <a:r>
              <a:rPr lang="sq-AL" sz="2000" dirty="0" smtClean="0">
                <a:latin typeface="Cambria" panose="02040503050406030204" pitchFamily="18" charset="0"/>
                <a:ea typeface="Cambria" panose="02040503050406030204" pitchFamily="18" charset="0"/>
              </a:rPr>
              <a:t>Në rastin e një kontrate publike kornizë me më shumë se një OE-mini -tenderim</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 </a:t>
            </a:r>
            <a:r>
              <a:rPr lang="sq-AL" sz="2000" b="1" i="1" dirty="0" smtClean="0">
                <a:latin typeface="Cambria" panose="02040503050406030204" pitchFamily="18" charset="0"/>
                <a:ea typeface="Cambria" panose="02040503050406030204" pitchFamily="18" charset="0"/>
              </a:rPr>
              <a:t>Sigurimi i tenderit</a:t>
            </a:r>
            <a:r>
              <a:rPr lang="sq-AL" sz="2000" i="1"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 nëse përcaktohet në fazën e parë, kur lidhet kontrata publike kornizë, do t'i dorëzohet tek Autoriteti Kontraktues gjatë procesit të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tenderit</a:t>
            </a:r>
            <a:r>
              <a:rPr lang="en-US" sz="2000" dirty="0" smtClean="0">
                <a:latin typeface="Cambria" panose="02040503050406030204" pitchFamily="18" charset="0"/>
                <a:ea typeface="Cambria" panose="02040503050406030204" pitchFamily="18" charset="0"/>
              </a:rPr>
              <a:t> </a:t>
            </a:r>
          </a:p>
          <a:p>
            <a:pPr marL="0" indent="0">
              <a:buNone/>
            </a:pPr>
            <a:r>
              <a:rPr lang="sq-AL" sz="2000" dirty="0" smtClean="0">
                <a:latin typeface="Cambria" panose="02040503050406030204" pitchFamily="18" charset="0"/>
                <a:ea typeface="Cambria" panose="02040503050406030204" pitchFamily="18" charset="0"/>
              </a:rPr>
              <a:t>b. </a:t>
            </a:r>
            <a:r>
              <a:rPr lang="sq-AL" sz="2000" b="1" i="1" dirty="0" smtClean="0">
                <a:latin typeface="Cambria" panose="02040503050406030204" pitchFamily="18" charset="0"/>
                <a:ea typeface="Cambria" panose="02040503050406030204" pitchFamily="18" charset="0"/>
              </a:rPr>
              <a:t>Sigurimi i ekzekutimit</a:t>
            </a:r>
            <a:r>
              <a:rPr lang="sq-AL" sz="2000" i="1"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 nëse përcaktohet në fazën e parë, kur lidhet kontrata publike kornizë, do t'i dorëzohet autoritetit kontraktues nga OE fitues vetëm pas procesit të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tenderit</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dhe para nënshkrimit të kontratës. Shuma e sigurisë së ekzekutimit duhet të jetë së paku 10% të vlerës së kontratës së mëtutjeshme.</a:t>
            </a:r>
            <a:endParaRPr lang="en-US"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2368161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pPr lvl="1"/>
            <a:r>
              <a:rPr lang="en-US" sz="2400" dirty="0" smtClean="0">
                <a:solidFill>
                  <a:srgbClr val="FF0000"/>
                </a:solidFill>
              </a:rPr>
              <a:t/>
            </a:r>
            <a:br>
              <a:rPr lang="en-US" sz="2400"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Model i vlerësimit të një kontrate kornizë në rast të kriterit “çmimi më i ulët</a:t>
            </a:r>
            <a:r>
              <a:rPr lang="en-US" sz="2800" b="1" dirty="0" smtClean="0">
                <a:solidFill>
                  <a:srgbClr val="002060"/>
                </a:solidFill>
                <a:latin typeface="Cambria" panose="02040503050406030204" pitchFamily="18" charset="0"/>
                <a:ea typeface="Cambria" panose="02040503050406030204" pitchFamily="18" charset="0"/>
              </a:rPr>
              <a:t>”</a:t>
            </a:r>
            <a:br>
              <a:rPr lang="en-US"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B050"/>
                </a:solidFill>
                <a:latin typeface="Cambria" panose="02040503050406030204" pitchFamily="18" charset="0"/>
                <a:ea typeface="Cambria" panose="02040503050406030204" pitchFamily="18" charset="0"/>
              </a:rPr>
              <a:t/>
            </a:r>
            <a:br>
              <a:rPr lang="en-US" sz="2800" b="1" dirty="0" smtClean="0">
                <a:solidFill>
                  <a:srgbClr val="00B050"/>
                </a:solidFill>
                <a:latin typeface="Cambria" panose="02040503050406030204" pitchFamily="18" charset="0"/>
                <a:ea typeface="Cambria" panose="02040503050406030204" pitchFamily="18" charset="0"/>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364162"/>
          </a:xfrm>
        </p:spPr>
        <p:txBody>
          <a:bodyPr/>
          <a:lstStyle/>
          <a:p>
            <a:pPr>
              <a:buFont typeface="Arial" pitchFamily="34" charset="0"/>
              <a:buChar char="•"/>
            </a:pPr>
            <a:endParaRPr lang="en-US" sz="2000" dirty="0" smtClean="0"/>
          </a:p>
          <a:p>
            <a:r>
              <a:rPr lang="sq-AL" sz="2000" dirty="0" smtClean="0">
                <a:latin typeface="Cambria" panose="02040503050406030204" pitchFamily="18" charset="0"/>
                <a:ea typeface="Cambria" panose="02040503050406030204" pitchFamily="18" charset="0"/>
              </a:rPr>
              <a:t>Kriteret për dhënie të kontratës mund të jenë ose </a:t>
            </a:r>
            <a:r>
              <a:rPr lang="sq-AL" sz="2000" i="1" dirty="0" smtClean="0">
                <a:latin typeface="Cambria" panose="02040503050406030204" pitchFamily="18" charset="0"/>
                <a:ea typeface="Cambria" panose="02040503050406030204" pitchFamily="18" charset="0"/>
              </a:rPr>
              <a:t>çmimi më i ulët</a:t>
            </a:r>
            <a:r>
              <a:rPr lang="sq-AL" sz="2000" dirty="0" smtClean="0">
                <a:latin typeface="Cambria" panose="02040503050406030204" pitchFamily="18" charset="0"/>
                <a:ea typeface="Cambria" panose="02040503050406030204" pitchFamily="18" charset="0"/>
              </a:rPr>
              <a:t> ose </a:t>
            </a:r>
            <a:r>
              <a:rPr lang="sq-AL" sz="2000" i="1" dirty="0" smtClean="0">
                <a:latin typeface="Cambria" panose="02040503050406030204" pitchFamily="18" charset="0"/>
                <a:ea typeface="Cambria" panose="02040503050406030204" pitchFamily="18" charset="0"/>
              </a:rPr>
              <a:t>tenderi ekonomikisht më i favorshëm.</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Nëse autoriteti kontraktues ka specifikuar se kontrata publike do t’i shpërblehet operatorit ekonomik që ka paraqitur </a:t>
            </a:r>
            <a:r>
              <a:rPr lang="sq-AL" sz="2000" b="1" dirty="0" smtClean="0">
                <a:latin typeface="Cambria" panose="02040503050406030204" pitchFamily="18" charset="0"/>
                <a:ea typeface="Cambria" panose="02040503050406030204" pitchFamily="18" charset="0"/>
              </a:rPr>
              <a:t>tenderin ekonomikisht më të favorshëm</a:t>
            </a:r>
            <a:r>
              <a:rPr lang="sq-AL" sz="2000" dirty="0" smtClean="0">
                <a:latin typeface="Cambria" panose="02040503050406030204" pitchFamily="18" charset="0"/>
                <a:ea typeface="Cambria" panose="02040503050406030204" pitchFamily="18" charset="0"/>
              </a:rPr>
              <a:t>, autoriteti kontraktues në fjalë duhet të specifikojë në njoftimin për kontratë dhe në dosjen e tenderit kriteret që do të merren parasysh gjatë vendosjes së fituesit dhe peshën që i është dhënë secilit kriter. </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 se kriteri është </a:t>
            </a:r>
            <a:r>
              <a:rPr lang="sq-AL" sz="2000" b="1" dirty="0" smtClean="0">
                <a:latin typeface="Cambria" panose="02040503050406030204" pitchFamily="18" charset="0"/>
                <a:ea typeface="Cambria" panose="02040503050406030204" pitchFamily="18" charset="0"/>
              </a:rPr>
              <a:t>çmimi më i ulët</a:t>
            </a:r>
            <a:r>
              <a:rPr lang="sq-AL" sz="2000" dirty="0" smtClean="0">
                <a:latin typeface="Cambria" panose="02040503050406030204" pitchFamily="18" charset="0"/>
                <a:ea typeface="Cambria" panose="02040503050406030204" pitchFamily="18" charset="0"/>
              </a:rPr>
              <a:t>, kontrata gjithmonë duhet të shpërblehet për tenderin me çmimin më të ulët në përputhje me kërkesat e specifikuara.</a:t>
            </a:r>
            <a:endParaRPr lang="en-US" sz="2000" dirty="0" smtClean="0">
              <a:latin typeface="Cambria" panose="02040503050406030204" pitchFamily="18" charset="0"/>
              <a:ea typeface="Cambria" panose="02040503050406030204" pitchFamily="18" charset="0"/>
            </a:endParaRPr>
          </a:p>
          <a:p>
            <a:endParaRPr lang="en-US" sz="2000" dirty="0" smtClean="0"/>
          </a:p>
          <a:p>
            <a:endParaRPr lang="en-US" sz="2000" dirty="0" smtClean="0"/>
          </a:p>
        </p:txBody>
      </p:sp>
      <p:sp>
        <p:nvSpPr>
          <p:cNvPr id="4" name="Footer Placeholder 3"/>
          <p:cNvSpPr>
            <a:spLocks noGrp="1"/>
          </p:cNvSpPr>
          <p:nvPr>
            <p:ph type="ftr" sz="quarter" idx="11"/>
          </p:nvPr>
        </p:nvSpPr>
        <p:spPr>
          <a:xfrm>
            <a:off x="762000" y="6356350"/>
            <a:ext cx="5257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2368161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lvl="1"/>
            <a:r>
              <a:rPr lang="sq-AL" sz="2800" b="1" dirty="0" smtClean="0">
                <a:solidFill>
                  <a:srgbClr val="002060"/>
                </a:solidFill>
              </a:rPr>
              <a:t>Model i vlerësimit të një kontrate kornizë në rast të kriterit “çmimi më i ulët”</a:t>
            </a:r>
            <a:r>
              <a:rPr lang="en-US" sz="2800" b="1" dirty="0" smtClean="0">
                <a:solidFill>
                  <a:srgbClr val="002060"/>
                </a:solidFill>
              </a:rPr>
              <a:t/>
            </a:r>
            <a:br>
              <a:rPr lang="en-US" sz="2800" b="1" dirty="0" smtClean="0">
                <a:solidFill>
                  <a:srgbClr val="00206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440362"/>
          </a:xfrm>
        </p:spPr>
        <p:txBody>
          <a:bodyPr/>
          <a:lstStyle/>
          <a:p>
            <a:pPr lvl="0">
              <a:buFont typeface="Arial" pitchFamily="34" charset="0"/>
              <a:buChar char="•"/>
            </a:pPr>
            <a:endParaRPr lang="en-US" sz="2000" dirty="0" smtClean="0"/>
          </a:p>
          <a:p>
            <a:r>
              <a:rPr lang="sq-AL" sz="2000" dirty="0" smtClean="0">
                <a:latin typeface="Cambria" panose="02040503050406030204" pitchFamily="18" charset="0"/>
                <a:ea typeface="Cambria" panose="02040503050406030204" pitchFamily="18" charset="0"/>
              </a:rPr>
              <a:t>Në rast të kriterit </a:t>
            </a:r>
            <a:r>
              <a:rPr lang="sq-AL" sz="2000" i="1" dirty="0" smtClean="0">
                <a:latin typeface="Cambria" panose="02040503050406030204" pitchFamily="18" charset="0"/>
                <a:ea typeface="Cambria" panose="02040503050406030204" pitchFamily="18" charset="0"/>
              </a:rPr>
              <a:t>tenderi ekonomikisht më i favorshëm</a:t>
            </a:r>
            <a:r>
              <a:rPr lang="sq-AL" sz="2000" dirty="0" smtClean="0">
                <a:latin typeface="Cambria" panose="02040503050406030204" pitchFamily="18" charset="0"/>
                <a:ea typeface="Cambria" panose="02040503050406030204" pitchFamily="18" charset="0"/>
              </a:rPr>
              <a:t> është e detyrueshme qe të konvertohet çdo element i kritereve të dhënies në pike dhe me pas të peshohet në bazë të formulës dhe peshave te përcaktuara në Njoftimin e Kontratës dhe Dosjen e Tenderit.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Megjithatë, në rast të kriterit </a:t>
            </a:r>
            <a:r>
              <a:rPr lang="sq-AL" sz="2000" i="1" dirty="0" smtClean="0">
                <a:latin typeface="Cambria" panose="02040503050406030204" pitchFamily="18" charset="0"/>
                <a:ea typeface="Cambria" panose="02040503050406030204" pitchFamily="18" charset="0"/>
              </a:rPr>
              <a:t>tenderi me çmimin më të ulët</a:t>
            </a:r>
            <a:r>
              <a:rPr lang="sq-AL"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nuk lejohet konvertimi i çmimeve në pike dhe te peshohen piket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Ne rastet e kontratave publike kornize, kur nuk dihen </a:t>
            </a:r>
            <a:r>
              <a:rPr lang="sq-AL" sz="2000" dirty="0" err="1" smtClean="0">
                <a:latin typeface="Cambria" panose="02040503050406030204" pitchFamily="18" charset="0"/>
                <a:ea typeface="Cambria" panose="02040503050406030204" pitchFamily="18" charset="0"/>
              </a:rPr>
              <a:t>sasite</a:t>
            </a:r>
            <a:r>
              <a:rPr lang="sq-AL" sz="2000" dirty="0" smtClean="0">
                <a:latin typeface="Cambria" panose="02040503050406030204" pitchFamily="18" charset="0"/>
                <a:ea typeface="Cambria" panose="02040503050406030204" pitchFamily="18" charset="0"/>
              </a:rPr>
              <a:t> </a:t>
            </a:r>
            <a:r>
              <a:rPr lang="sq-AL" sz="2000" dirty="0" err="1" smtClean="0">
                <a:latin typeface="Cambria" panose="02040503050406030204" pitchFamily="18" charset="0"/>
                <a:ea typeface="Cambria" panose="02040503050406030204" pitchFamily="18" charset="0"/>
              </a:rPr>
              <a:t>indikative</a:t>
            </a:r>
            <a:r>
              <a:rPr lang="sq-AL" sz="2000" dirty="0" smtClean="0">
                <a:latin typeface="Cambria" panose="02040503050406030204" pitchFamily="18" charset="0"/>
                <a:ea typeface="Cambria" panose="02040503050406030204" pitchFamily="18" charset="0"/>
              </a:rPr>
              <a:t>, </a:t>
            </a:r>
            <a:r>
              <a:rPr lang="sq-AL" sz="2000" b="1" i="1" dirty="0" smtClean="0">
                <a:latin typeface="Cambria" panose="02040503050406030204" pitchFamily="18" charset="0"/>
                <a:ea typeface="Cambria" panose="02040503050406030204" pitchFamily="18" charset="0"/>
              </a:rPr>
              <a:t>kontratat me çmime për njësi</a:t>
            </a:r>
            <a:r>
              <a:rPr lang="sq-AL" sz="2000" dirty="0" smtClean="0">
                <a:latin typeface="Cambria" panose="02040503050406030204" pitchFamily="18" charset="0"/>
                <a:ea typeface="Cambria" panose="02040503050406030204" pitchFamily="18" charset="0"/>
              </a:rPr>
              <a:t>, AK duhet te përcaktoj </a:t>
            </a:r>
            <a:r>
              <a:rPr lang="sq-AL" sz="2000" dirty="0" err="1" smtClean="0">
                <a:latin typeface="Cambria" panose="02040503050406030204" pitchFamily="18" charset="0"/>
                <a:ea typeface="Cambria" panose="02040503050406030204" pitchFamily="18" charset="0"/>
              </a:rPr>
              <a:t>peshët</a:t>
            </a:r>
            <a:r>
              <a:rPr lang="sq-AL" sz="2000" dirty="0" smtClean="0">
                <a:latin typeface="Cambria" panose="02040503050406030204" pitchFamily="18" charset="0"/>
                <a:ea typeface="Cambria" panose="02040503050406030204" pitchFamily="18" charset="0"/>
              </a:rPr>
              <a:t> ne baze të rëndësisë se secilës “kategori të shërbimeve" ose secilit "artikull" në mënyrë që Autoriteti Kontraktues të përcaktoj se cila është oferta me çmim më të ulët.</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38</a:t>
            </a:fld>
            <a:endParaRPr lang="en-US"/>
          </a:p>
        </p:txBody>
      </p:sp>
    </p:spTree>
    <p:extLst>
      <p:ext uri="{BB962C8B-B14F-4D97-AF65-F5344CB8AC3E}">
        <p14:creationId xmlns:p14="http://schemas.microsoft.com/office/powerpoint/2010/main" val="2368161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rPr>
              <a:t>Model i vlerësimit të një kontrate kornizë në rast të kriterit “çmimi më i ulët”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287962"/>
          </a:xfrm>
        </p:spPr>
        <p:txBody>
          <a:bodyPr/>
          <a:lstStyle/>
          <a:p>
            <a:pPr lvl="0">
              <a:buFont typeface="Arial" pitchFamily="34" charset="0"/>
              <a:buChar char="•"/>
            </a:pPr>
            <a:endParaRPr lang="en-US" sz="2000" dirty="0" smtClean="0"/>
          </a:p>
          <a:p>
            <a:r>
              <a:rPr lang="sq-AL" sz="2000" dirty="0" smtClean="0"/>
              <a:t>Në këto </a:t>
            </a:r>
            <a:r>
              <a:rPr lang="en-US" sz="2000" dirty="0" smtClean="0"/>
              <a:t>AK </a:t>
            </a:r>
            <a:r>
              <a:rPr lang="sq-AL" sz="2000" dirty="0" smtClean="0"/>
              <a:t>do të vlerësoj </a:t>
            </a:r>
            <a:r>
              <a:rPr lang="sq-AL" sz="2000" b="1" dirty="0" smtClean="0"/>
              <a:t>frekuencën dhe rëndësinë e secilit artikull ose frekuencën dhe rëndësinë e secilës kategori të shërbimeve dhe do të peshoj çmimin në bazë të rëndësisë.</a:t>
            </a:r>
            <a:endParaRPr lang="en-US" sz="2000" b="1" dirty="0" smtClean="0"/>
          </a:p>
          <a:p>
            <a:r>
              <a:rPr lang="sq-AL" sz="2000" dirty="0" smtClean="0"/>
              <a:t>Këto pesha </a:t>
            </a:r>
            <a:r>
              <a:rPr lang="sq-AL" sz="2000" b="1" dirty="0" smtClean="0"/>
              <a:t>do të përdoren vetëm</a:t>
            </a:r>
            <a:r>
              <a:rPr lang="sq-AL" sz="2000" dirty="0" smtClean="0"/>
              <a:t> për qëllimin e artikulimit te rëndësisë se secilit shërbim apo artikull, dhe për të qenë në gjendje për të zgjedhur ofertën me çmimin më të ulët.</a:t>
            </a:r>
            <a:endParaRPr lang="en-US" sz="2000" dirty="0" smtClean="0"/>
          </a:p>
          <a:p>
            <a:pPr lvl="0"/>
            <a:r>
              <a:rPr lang="sq-AL" sz="2000" dirty="0" smtClean="0"/>
              <a:t>Në rast të çmimit më të ulët, duke peshuar çmimet, </a:t>
            </a:r>
            <a:r>
              <a:rPr lang="sq-AL" sz="2000" b="1" dirty="0" err="1" smtClean="0"/>
              <a:t>çmimet</a:t>
            </a:r>
            <a:r>
              <a:rPr lang="sq-AL" sz="2000" b="1" dirty="0" smtClean="0"/>
              <a:t> e peshuar bazohen në çmimin e ofruar nga Operatorët Ekonomik individual, prandaj nuk lejohet qe të përcaktohen piket  duke krahasuar çmimet e ofertuesve të ndryshëm</a:t>
            </a:r>
            <a:r>
              <a:rPr lang="sq-AL" sz="2000" dirty="0" smtClean="0"/>
              <a:t>.</a:t>
            </a:r>
            <a:endParaRPr lang="en-US" sz="2000" dirty="0" smtClean="0"/>
          </a:p>
          <a:p>
            <a:pPr lvl="0"/>
            <a:r>
              <a:rPr lang="sq-AL" sz="2000" b="1" dirty="0" smtClean="0"/>
              <a:t>Funksioni i vetëm i peshimit te çmimit është qe të përcaktohet kontrata me çmimin më të ulët, por pagesa gjithmonë kryhet ne baze të çmimit te ofertuar.</a:t>
            </a:r>
            <a:endParaRPr lang="en-US" sz="2000" b="1" dirty="0" smtClean="0"/>
          </a:p>
          <a:p>
            <a:pPr>
              <a:buNone/>
            </a:pPr>
            <a:r>
              <a:rPr lang="sq-AL" sz="2000" dirty="0" smtClean="0"/>
              <a:t> </a:t>
            </a:r>
            <a:endParaRPr lang="en-US" sz="2000" dirty="0" smtClean="0"/>
          </a:p>
          <a:p>
            <a:pPr>
              <a:buNone/>
            </a:pPr>
            <a:endParaRPr lang="en-US" sz="2000" dirty="0" smtClean="0"/>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23681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0" y="914400"/>
            <a:ext cx="9144000" cy="5251450"/>
          </a:xfrm>
        </p:spPr>
        <p:txBody>
          <a:bodyPr/>
          <a:lstStyle/>
          <a:p>
            <a:pPr marL="0" indent="0">
              <a:spcBef>
                <a:spcPct val="90000"/>
              </a:spcBef>
              <a:buFontTx/>
              <a:buNone/>
            </a:pP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Ekzistojnë </a:t>
            </a:r>
            <a:r>
              <a:rPr lang="en-US" sz="2000" dirty="0" smtClean="0">
                <a:latin typeface="Cambria" panose="02040503050406030204" pitchFamily="18" charset="0"/>
                <a:ea typeface="Cambria" panose="02040503050406030204" pitchFamily="18" charset="0"/>
              </a:rPr>
              <a:t>2 </a:t>
            </a:r>
            <a:r>
              <a:rPr lang="sq-AL" sz="2000" dirty="0" smtClean="0">
                <a:latin typeface="Cambria" panose="02040503050406030204" pitchFamily="18" charset="0"/>
                <a:ea typeface="Cambria" panose="02040503050406030204" pitchFamily="18" charset="0"/>
              </a:rPr>
              <a:t>lloje të marrëveshjeve kornize </a:t>
            </a:r>
            <a:r>
              <a:rPr lang="hu-HU" sz="2000" dirty="0" smtClean="0">
                <a:latin typeface="Cambria" panose="02040503050406030204" pitchFamily="18" charset="0"/>
                <a:ea typeface="Cambria" panose="02040503050406030204" pitchFamily="18" charset="0"/>
                <a:cs typeface="Times New Roman" charset="0"/>
              </a:rPr>
              <a:t>:</a:t>
            </a:r>
            <a:endParaRPr lang="en-US" sz="2000" dirty="0" smtClean="0">
              <a:latin typeface="Cambria" panose="02040503050406030204" pitchFamily="18" charset="0"/>
              <a:ea typeface="Cambria" panose="02040503050406030204" pitchFamily="18" charset="0"/>
              <a:cs typeface="Times New Roman" charset="0"/>
            </a:endParaRPr>
          </a:p>
          <a:p>
            <a:pPr marL="0" indent="0">
              <a:spcBef>
                <a:spcPct val="90000"/>
              </a:spcBef>
              <a:buFontTx/>
              <a:buNone/>
            </a:pPr>
            <a:endParaRPr lang="hu-HU" sz="2000" dirty="0">
              <a:latin typeface="Cambria" panose="02040503050406030204" pitchFamily="18" charset="0"/>
              <a:ea typeface="Cambria" panose="02040503050406030204" pitchFamily="18" charset="0"/>
              <a:cs typeface="Times New Roman"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Marrëveshjet kornizë që krijojnë të gjitha kushtet e kontratës (kontrata kornize)</a:t>
            </a: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dhe ato të cilat nuk krijojnë të gjitha kushtet (marrëveshja kornizë).</a:t>
            </a:r>
            <a:endParaRPr lang="en-US" sz="2000" dirty="0" smtClean="0">
              <a:latin typeface="Cambria" panose="02040503050406030204" pitchFamily="18" charset="0"/>
              <a:ea typeface="Cambria" panose="02040503050406030204" pitchFamily="18" charset="0"/>
            </a:endParaRPr>
          </a:p>
          <a:p>
            <a:pPr marL="0" indent="0">
              <a:spcBef>
                <a:spcPct val="90000"/>
              </a:spcBef>
              <a:buFontTx/>
              <a:buNone/>
            </a:pPr>
            <a:endParaRPr lang="sq-AL" sz="2400" dirty="0" smtClean="0">
              <a:solidFill>
                <a:srgbClr val="FF0000"/>
              </a:solidFill>
              <a:latin typeface="Arial" charset="0"/>
              <a:ea typeface="Arial" charset="0"/>
            </a:endParaRPr>
          </a:p>
          <a:p>
            <a:pPr marL="0" indent="0">
              <a:buFontTx/>
              <a:buNone/>
            </a:pPr>
            <a:endParaRPr lang="en-US" sz="4000" dirty="0">
              <a:solidFill>
                <a:srgbClr val="0000FF"/>
              </a:solidFill>
              <a:latin typeface="Arial" charset="0"/>
              <a:cs typeface="Arial" charset="0"/>
            </a:endParaRPr>
          </a:p>
        </p:txBody>
      </p:sp>
      <p:sp>
        <p:nvSpPr>
          <p:cNvPr id="2" name="Rectangle 1"/>
          <p:cNvSpPr/>
          <p:nvPr/>
        </p:nvSpPr>
        <p:spPr>
          <a:xfrm>
            <a:off x="2514600" y="152400"/>
            <a:ext cx="5519460" cy="523220"/>
          </a:xfrm>
          <a:prstGeom prst="rect">
            <a:avLst/>
          </a:prstGeom>
        </p:spPr>
        <p:txBody>
          <a:bodyPr wrap="none">
            <a:spAutoFit/>
          </a:bodyPr>
          <a:lstStyle/>
          <a:p>
            <a:r>
              <a:rPr lang="sq-AL" sz="2800" b="1" dirty="0">
                <a:solidFill>
                  <a:srgbClr val="002060"/>
                </a:solidFill>
                <a:latin typeface="Cambria" panose="02040503050406030204" pitchFamily="18" charset="0"/>
                <a:ea typeface="Cambria" panose="02040503050406030204" pitchFamily="18" charset="0"/>
              </a:rPr>
              <a:t>Llojet e marrëveshjeve kornize </a:t>
            </a:r>
            <a:endParaRPr lang="sq-AL" sz="2800"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4</a:t>
            </a:fld>
            <a:endParaRPr lang="en-US"/>
          </a:p>
        </p:txBody>
      </p:sp>
    </p:spTree>
    <p:extLst>
      <p:ext uri="{BB962C8B-B14F-4D97-AF65-F5344CB8AC3E}">
        <p14:creationId xmlns:p14="http://schemas.microsoft.com/office/powerpoint/2010/main" val="1569520171"/>
      </p:ext>
    </p:extLst>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Model i vlerësimit të një kontrate kornizë në rast të kriterit “çmimi më i ulët” </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r>
              <a:rPr lang="en-US" sz="2800" b="1" i="1" dirty="0" smtClean="0">
                <a:solidFill>
                  <a:srgbClr val="00B050"/>
                </a:solidFill>
                <a:latin typeface="Cambria" panose="02040503050406030204" pitchFamily="18" charset="0"/>
                <a:ea typeface="Cambria" panose="02040503050406030204" pitchFamily="18" charset="0"/>
              </a:rPr>
              <a:t/>
            </a:r>
            <a:br>
              <a:rPr lang="en-US" sz="2800" b="1" i="1" dirty="0" smtClean="0">
                <a:solidFill>
                  <a:srgbClr val="00B050"/>
                </a:solidFill>
                <a:latin typeface="Cambria" panose="02040503050406030204" pitchFamily="18" charset="0"/>
                <a:ea typeface="Cambria" panose="02040503050406030204" pitchFamily="18" charset="0"/>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4708525"/>
          </a:xfrm>
        </p:spPr>
        <p:txBody>
          <a:bodyPr/>
          <a:lstStyle/>
          <a:p>
            <a:pPr lvl="0"/>
            <a:endParaRPr lang="en-US" sz="2000" dirty="0" smtClean="0"/>
          </a:p>
          <a:p>
            <a:pPr lvl="0"/>
            <a:r>
              <a:rPr lang="sq-AL" sz="2000" dirty="0" smtClean="0">
                <a:latin typeface="Cambria" panose="02040503050406030204" pitchFamily="18" charset="0"/>
                <a:ea typeface="Cambria" panose="02040503050406030204" pitchFamily="18" charset="0"/>
              </a:rPr>
              <a:t>Rreptësishtë ndalohet </a:t>
            </a:r>
            <a:r>
              <a:rPr lang="sq-AL" sz="2000" b="1" dirty="0" smtClean="0">
                <a:latin typeface="Cambria" panose="02040503050406030204" pitchFamily="18" charset="0"/>
                <a:ea typeface="Cambria" panose="02040503050406030204" pitchFamily="18" charset="0"/>
              </a:rPr>
              <a:t>krahasimi i çmimeve te ofertave të ndryshme me njëra-tjetrën </a:t>
            </a:r>
            <a:r>
              <a:rPr lang="sq-AL" sz="2000" dirty="0" smtClean="0">
                <a:latin typeface="Cambria" panose="02040503050406030204" pitchFamily="18" charset="0"/>
                <a:ea typeface="Cambria" panose="02040503050406030204" pitchFamily="18" charset="0"/>
              </a:rPr>
              <a:t>dhe të konvertohen vlerat e llogaritura në pike, mandej te peshohen piket pasi qe ne ketë mënyre piket  më te larta te poentuar jo domosdoshmërish do të rezultojnë në çmimin më të ulët.</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Autoriteti Kontraktues do të përcaktoj në Dosjen e Tenderit peshën (rëndësinë) e çmimeve te kategorive specifike, dhe do te artikuloj </a:t>
            </a:r>
            <a:r>
              <a:rPr lang="sq-AL" sz="2000" dirty="0" err="1" smtClean="0">
                <a:latin typeface="Cambria" panose="02040503050406030204" pitchFamily="18" charset="0"/>
                <a:ea typeface="Cambria" panose="02040503050406030204" pitchFamily="18" charset="0"/>
              </a:rPr>
              <a:t>rëndëësinë</a:t>
            </a:r>
            <a:r>
              <a:rPr lang="sq-AL" sz="2000" dirty="0" smtClean="0">
                <a:latin typeface="Cambria" panose="02040503050406030204" pitchFamily="18" charset="0"/>
                <a:ea typeface="Cambria" panose="02040503050406030204" pitchFamily="18" charset="0"/>
              </a:rPr>
              <a:t> në %. % totale do të jetë 100%.</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None/>
            </a:pPr>
            <a:endParaRPr lang="en-US" sz="2000" dirty="0" smtClean="0"/>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40</a:t>
            </a:fld>
            <a:endParaRPr lang="en-US"/>
          </a:p>
        </p:txBody>
      </p:sp>
    </p:spTree>
    <p:extLst>
      <p:ext uri="{BB962C8B-B14F-4D97-AF65-F5344CB8AC3E}">
        <p14:creationId xmlns:p14="http://schemas.microsoft.com/office/powerpoint/2010/main" val="236816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lvl="1"/>
            <a:r>
              <a:rPr lang="en-US" sz="2400" b="1" dirty="0" smtClean="0">
                <a:solidFill>
                  <a:srgbClr val="FF0000"/>
                </a:solidFill>
              </a:rPr>
              <a:t/>
            </a:r>
            <a:br>
              <a:rPr lang="en-US" sz="2400" b="1"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Shembull i mirë</a:t>
            </a:r>
            <a:br>
              <a:rPr lang="sq-AL"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2060"/>
                </a:solidFill>
              </a:rPr>
              <a:t/>
            </a:r>
            <a:br>
              <a:rPr lang="en-US" sz="2800" b="1" dirty="0" smtClean="0">
                <a:solidFill>
                  <a:srgbClr val="00206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990600"/>
            <a:ext cx="9144000" cy="5867400"/>
          </a:xfrm>
        </p:spPr>
        <p:txBody>
          <a:bodyPr/>
          <a:lstStyle/>
          <a:p>
            <a:pPr lvl="0"/>
            <a:r>
              <a:rPr lang="sq-AL" sz="2000" dirty="0" smtClean="0">
                <a:latin typeface="Cambria" panose="02040503050406030204" pitchFamily="18" charset="0"/>
                <a:ea typeface="Cambria" panose="02040503050406030204" pitchFamily="18" charset="0"/>
              </a:rPr>
              <a:t>Lënda e kontratës: </a:t>
            </a:r>
            <a:r>
              <a:rPr lang="sq-AL" sz="2000" b="1" dirty="0" smtClean="0">
                <a:latin typeface="Cambria" panose="02040503050406030204" pitchFamily="18" charset="0"/>
                <a:ea typeface="Cambria" panose="02040503050406030204" pitchFamily="18" charset="0"/>
              </a:rPr>
              <a:t>Mirëmbajtja e veturave</a:t>
            </a:r>
          </a:p>
          <a:p>
            <a:pPr lvl="0"/>
            <a:r>
              <a:rPr lang="sq-AL" sz="2000" dirty="0" smtClean="0">
                <a:latin typeface="Cambria" panose="02040503050406030204" pitchFamily="18" charset="0"/>
                <a:ea typeface="Cambria" panose="02040503050406030204" pitchFamily="18" charset="0"/>
              </a:rPr>
              <a:t>Kriteri për dhënien e kontratës: “</a:t>
            </a:r>
            <a:r>
              <a:rPr lang="sq-AL" sz="2000" b="1" dirty="0" smtClean="0">
                <a:latin typeface="Cambria" panose="02040503050406030204" pitchFamily="18" charset="0"/>
                <a:ea typeface="Cambria" panose="02040503050406030204" pitchFamily="18" charset="0"/>
              </a:rPr>
              <a:t>Çmimi me i ulet”</a:t>
            </a:r>
          </a:p>
          <a:p>
            <a:pPr lvl="0"/>
            <a:r>
              <a:rPr lang="sq-AL" sz="2000" b="1" dirty="0" smtClean="0">
                <a:latin typeface="Cambria" panose="02040503050406030204" pitchFamily="18" charset="0"/>
                <a:ea typeface="Cambria" panose="02040503050406030204" pitchFamily="18" charset="0"/>
              </a:rPr>
              <a:t>                                     </a:t>
            </a:r>
          </a:p>
          <a:p>
            <a:pPr lvl="0"/>
            <a:r>
              <a:rPr lang="sq-AL" sz="2000" b="1" dirty="0" smtClean="0">
                <a:latin typeface="Cambria" panose="02040503050406030204" pitchFamily="18" charset="0"/>
                <a:ea typeface="Cambria" panose="02040503050406030204" pitchFamily="18" charset="0"/>
              </a:rPr>
              <a:t>TABELA </a:t>
            </a:r>
            <a:endParaRPr lang="sq-AL" sz="2000" b="1" dirty="0">
              <a:latin typeface="Cambria" panose="02040503050406030204" pitchFamily="18" charset="0"/>
              <a:ea typeface="Cambria" panose="02040503050406030204" pitchFamily="18" charset="0"/>
            </a:endParaRPr>
          </a:p>
          <a:p>
            <a:pPr marL="0" lvl="0" indent="0">
              <a:buNone/>
            </a:pPr>
            <a:endParaRPr lang="sq-AL" sz="2000" b="1" dirty="0" smtClean="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Fituesi ne baze të kriterit tenderi me çmimin më të ulët: Kompania B. Arsyeja është se, edhe pse shuma totale e çmimeve për njësi është me i ulëti tek kompania C, por Çmimi i </a:t>
            </a:r>
            <a:r>
              <a:rPr lang="sq-AL" sz="2000" dirty="0" err="1">
                <a:latin typeface="Cambria" panose="02040503050406030204" pitchFamily="18" charset="0"/>
                <a:ea typeface="Cambria" panose="02040503050406030204" pitchFamily="18" charset="0"/>
              </a:rPr>
              <a:t>Servisimeve</a:t>
            </a:r>
            <a:r>
              <a:rPr lang="sq-AL" sz="2000" dirty="0">
                <a:latin typeface="Cambria" panose="02040503050406030204" pitchFamily="18" charset="0"/>
                <a:ea typeface="Cambria" panose="02040503050406030204" pitchFamily="18" charset="0"/>
              </a:rPr>
              <a:t> të rregullta (artikulli Nr. 1), do të porositet në të shumtën e rasteve (60%) e që është më i shtrenjti në rastin e kompanisë C. </a:t>
            </a:r>
            <a:endParaRPr lang="sq-AL" sz="2000" dirty="0" smtClean="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Shuma totale e çmimeve për njësi është me i larti tek kompania B, megjithatë, artikulli qe nevojitet me se shpeshti (Nr. 1) është më i liri nga kjo kompani prandaj çmimi i përgjithshëm i poentuar është më i ulëti nga kjo Kompani. </a:t>
            </a:r>
            <a:endParaRPr lang="sq-AL"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Fatura </a:t>
            </a:r>
            <a:r>
              <a:rPr lang="sq-AL" sz="2000" dirty="0">
                <a:latin typeface="Cambria" panose="02040503050406030204" pitchFamily="18" charset="0"/>
                <a:ea typeface="Cambria" panose="02040503050406030204" pitchFamily="18" charset="0"/>
              </a:rPr>
              <a:t>do të lëshohet në çdo rast në bazë të sasive reale dhe jo çmimeve të peshuara! Në këtë shembull vetëm kemi peshuar çmimet për njësi ne baze të rëndësisë se tyre</a:t>
            </a:r>
            <a:endParaRPr lang="sq-AL" sz="2000" b="1" dirty="0" smtClean="0">
              <a:latin typeface="Cambria" panose="02040503050406030204" pitchFamily="18" charset="0"/>
              <a:ea typeface="Cambria" panose="02040503050406030204" pitchFamily="18" charset="0"/>
            </a:endParaRPr>
          </a:p>
          <a:p>
            <a:pPr>
              <a:buNone/>
            </a:pPr>
            <a:endParaRPr lang="en-US" sz="2000" dirty="0" smtClean="0"/>
          </a:p>
          <a:p>
            <a:endParaRPr lang="en-US" sz="2000" dirty="0" smtClean="0"/>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41</a:t>
            </a:fld>
            <a:endParaRPr lang="en-US"/>
          </a:p>
        </p:txBody>
      </p:sp>
    </p:spTree>
    <p:extLst>
      <p:ext uri="{BB962C8B-B14F-4D97-AF65-F5344CB8AC3E}">
        <p14:creationId xmlns:p14="http://schemas.microsoft.com/office/powerpoint/2010/main" val="236816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002060"/>
                </a:solidFill>
              </a:rPr>
              <a:t>Shembull I mirë</a:t>
            </a:r>
            <a:br>
              <a:rPr lang="sq-AL" sz="2400" b="1" dirty="0" smtClean="0">
                <a:solidFill>
                  <a:srgbClr val="002060"/>
                </a:solidFill>
              </a:rPr>
            </a:br>
            <a:r>
              <a:rPr lang="en-US" sz="2400" b="1" dirty="0" smtClean="0">
                <a:solidFill>
                  <a:srgbClr val="002060"/>
                </a:solidFill>
              </a:rPr>
              <a:t/>
            </a:r>
            <a:br>
              <a:rPr lang="en-US" sz="2400" b="1" dirty="0" smtClean="0">
                <a:solidFill>
                  <a:srgbClr val="00206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199" y="990601"/>
            <a:ext cx="8305799" cy="4870449"/>
          </a:xfrm>
        </p:spPr>
        <p:txBody>
          <a:bodyPr/>
          <a:lstStyle/>
          <a:p>
            <a:pPr>
              <a:buNone/>
            </a:pPr>
            <a:endParaRPr lang="en-US" sz="2000" dirty="0" smtClean="0"/>
          </a:p>
          <a:p>
            <a:endParaRPr lang="en-US" sz="2000" dirty="0" smtClean="0"/>
          </a:p>
        </p:txBody>
      </p:sp>
      <p:graphicFrame>
        <p:nvGraphicFramePr>
          <p:cNvPr id="4" name="Table 3"/>
          <p:cNvGraphicFramePr>
            <a:graphicFrameLocks noGrp="1"/>
          </p:cNvGraphicFramePr>
          <p:nvPr/>
        </p:nvGraphicFramePr>
        <p:xfrm>
          <a:off x="457201" y="996950"/>
          <a:ext cx="8305798" cy="4864100"/>
        </p:xfrm>
        <a:graphic>
          <a:graphicData uri="http://schemas.openxmlformats.org/drawingml/2006/table">
            <a:tbl>
              <a:tblPr/>
              <a:tblGrid>
                <a:gridCol w="666121">
                  <a:extLst>
                    <a:ext uri="{9D8B030D-6E8A-4147-A177-3AD203B41FA5}">
                      <a16:colId xmlns:a16="http://schemas.microsoft.com/office/drawing/2014/main" val="20000"/>
                    </a:ext>
                  </a:extLst>
                </a:gridCol>
                <a:gridCol w="1016250">
                  <a:extLst>
                    <a:ext uri="{9D8B030D-6E8A-4147-A177-3AD203B41FA5}">
                      <a16:colId xmlns:a16="http://schemas.microsoft.com/office/drawing/2014/main" val="20001"/>
                    </a:ext>
                  </a:extLst>
                </a:gridCol>
                <a:gridCol w="451228">
                  <a:extLst>
                    <a:ext uri="{9D8B030D-6E8A-4147-A177-3AD203B41FA5}">
                      <a16:colId xmlns:a16="http://schemas.microsoft.com/office/drawing/2014/main" val="20002"/>
                    </a:ext>
                  </a:extLst>
                </a:gridCol>
                <a:gridCol w="442259">
                  <a:extLst>
                    <a:ext uri="{9D8B030D-6E8A-4147-A177-3AD203B41FA5}">
                      <a16:colId xmlns:a16="http://schemas.microsoft.com/office/drawing/2014/main" val="20003"/>
                    </a:ext>
                  </a:extLst>
                </a:gridCol>
                <a:gridCol w="929341">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48507">
                  <a:extLst>
                    <a:ext uri="{9D8B030D-6E8A-4147-A177-3AD203B41FA5}">
                      <a16:colId xmlns:a16="http://schemas.microsoft.com/office/drawing/2014/main" val="20006"/>
                    </a:ext>
                  </a:extLst>
                </a:gridCol>
                <a:gridCol w="828836">
                  <a:extLst>
                    <a:ext uri="{9D8B030D-6E8A-4147-A177-3AD203B41FA5}">
                      <a16:colId xmlns:a16="http://schemas.microsoft.com/office/drawing/2014/main" val="20007"/>
                    </a:ext>
                  </a:extLst>
                </a:gridCol>
                <a:gridCol w="828836">
                  <a:extLst>
                    <a:ext uri="{9D8B030D-6E8A-4147-A177-3AD203B41FA5}">
                      <a16:colId xmlns:a16="http://schemas.microsoft.com/office/drawing/2014/main" val="20008"/>
                    </a:ext>
                  </a:extLst>
                </a:gridCol>
                <a:gridCol w="828110">
                  <a:extLst>
                    <a:ext uri="{9D8B030D-6E8A-4147-A177-3AD203B41FA5}">
                      <a16:colId xmlns:a16="http://schemas.microsoft.com/office/drawing/2014/main" val="20009"/>
                    </a:ext>
                  </a:extLst>
                </a:gridCol>
                <a:gridCol w="828110">
                  <a:extLst>
                    <a:ext uri="{9D8B030D-6E8A-4147-A177-3AD203B41FA5}">
                      <a16:colId xmlns:a16="http://schemas.microsoft.com/office/drawing/2014/main" val="20010"/>
                    </a:ext>
                  </a:extLst>
                </a:gridCol>
              </a:tblGrid>
              <a:tr h="277763">
                <a:tc rowSpan="2" gridSpan="2">
                  <a:txBody>
                    <a:bodyPr/>
                    <a:lstStyle/>
                    <a:p>
                      <a:pPr marL="236220" marR="0">
                        <a:lnSpc>
                          <a:spcPts val="3265"/>
                        </a:lnSpc>
                        <a:spcBef>
                          <a:spcPts val="0"/>
                        </a:spcBef>
                        <a:spcAft>
                          <a:spcPts val="0"/>
                        </a:spcAft>
                      </a:pPr>
                      <a:r>
                        <a:rPr lang="en-US" sz="900" kern="100" dirty="0" err="1">
                          <a:solidFill>
                            <a:srgbClr val="000000"/>
                          </a:solidFill>
                          <a:latin typeface="Arial"/>
                          <a:ea typeface="Times New Roman"/>
                          <a:cs typeface="Times New Roman"/>
                        </a:rPr>
                        <a:t>Kategoritë</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hMerge="1">
                  <a:txBody>
                    <a:bodyPr/>
                    <a:lstStyle/>
                    <a:p>
                      <a:endParaRPr lang="en-US"/>
                    </a:p>
                  </a:txBody>
                  <a:tcPr/>
                </a:tc>
                <a:tc rowSpan="2" gridSpan="2">
                  <a:txBody>
                    <a:bodyPr/>
                    <a:lstStyle/>
                    <a:p>
                      <a:pPr marL="94615" marR="0">
                        <a:lnSpc>
                          <a:spcPts val="2005"/>
                        </a:lnSpc>
                        <a:spcBef>
                          <a:spcPts val="0"/>
                        </a:spcBef>
                        <a:spcAft>
                          <a:spcPts val="0"/>
                        </a:spcAft>
                      </a:pPr>
                      <a:r>
                        <a:rPr lang="en-US" sz="900" kern="100" spc="-5">
                          <a:solidFill>
                            <a:srgbClr val="000000"/>
                          </a:solidFill>
                          <a:latin typeface="Arial"/>
                          <a:ea typeface="Times New Roman"/>
                          <a:cs typeface="Times New Roman"/>
                        </a:rPr>
                        <a:t>Pesha</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në</a:t>
                      </a:r>
                      <a:endParaRPr lang="en-US" sz="900" kern="100">
                        <a:latin typeface="Calibri"/>
                        <a:ea typeface="Times New Roman"/>
                        <a:cs typeface="Times New Roman"/>
                      </a:endParaRPr>
                    </a:p>
                    <a:p>
                      <a:pPr marL="161290" marR="0">
                        <a:lnSpc>
                          <a:spcPts val="1260"/>
                        </a:lnSpc>
                        <a:spcBef>
                          <a:spcPts val="0"/>
                        </a:spcBef>
                        <a:spcAft>
                          <a:spcPts val="0"/>
                        </a:spcAft>
                      </a:pPr>
                      <a:r>
                        <a:rPr lang="en-US" sz="900" kern="100">
                          <a:solidFill>
                            <a:srgbClr val="000000"/>
                          </a:solidFill>
                          <a:latin typeface="Arial"/>
                          <a:ea typeface="Times New Roman"/>
                          <a:cs typeface="Times New Roman"/>
                        </a:rPr>
                        <a:t>bazë</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të</a:t>
                      </a:r>
                      <a:endParaRPr lang="en-US" sz="900" kern="100">
                        <a:latin typeface="Calibri"/>
                        <a:ea typeface="Times New Roman"/>
                        <a:cs typeface="Times New Roman"/>
                      </a:endParaRPr>
                    </a:p>
                    <a:p>
                      <a:pPr marL="88265" marR="0">
                        <a:lnSpc>
                          <a:spcPts val="1270"/>
                        </a:lnSpc>
                        <a:spcBef>
                          <a:spcPts val="0"/>
                        </a:spcBef>
                        <a:spcAft>
                          <a:spcPts val="0"/>
                        </a:spcAft>
                      </a:pPr>
                      <a:r>
                        <a:rPr lang="en-US" sz="900" kern="100">
                          <a:solidFill>
                            <a:srgbClr val="000000"/>
                          </a:solidFill>
                          <a:latin typeface="Arial"/>
                          <a:ea typeface="Times New Roman"/>
                          <a:cs typeface="Times New Roman"/>
                        </a:rPr>
                        <a:t>rëndësisë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100330" marR="0">
                        <a:lnSpc>
                          <a:spcPts val="264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80645" marR="0">
                        <a:lnSpc>
                          <a:spcPts val="126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8067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194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B</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321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a:t>
                      </a:r>
                      <a:r>
                        <a:rPr lang="en-US" sz="1000" kern="100" spc="-5">
                          <a:solidFill>
                            <a:srgbClr val="000000"/>
                          </a:solidFill>
                          <a:latin typeface="Calibri"/>
                          <a:ea typeface="Times New Roman"/>
                          <a:cs typeface="Calibri"/>
                        </a:rPr>
                        <a:t>C</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10000"/>
                  </a:ext>
                </a:extLst>
              </a:tr>
              <a:tr h="278819">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94615"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543908">
                <a:tc>
                  <a:txBody>
                    <a:bodyPr/>
                    <a:lstStyle/>
                    <a:p>
                      <a:pPr marL="71755" marR="0">
                        <a:lnSpc>
                          <a:spcPts val="3195"/>
                        </a:lnSpc>
                        <a:spcBef>
                          <a:spcPts val="0"/>
                        </a:spcBef>
                        <a:spcAft>
                          <a:spcPts val="0"/>
                        </a:spcAft>
                      </a:pPr>
                      <a:r>
                        <a:rPr lang="en-US" sz="900" kern="100" spc="-5">
                          <a:solidFill>
                            <a:srgbClr val="000000"/>
                          </a:solidFill>
                          <a:latin typeface="Arial"/>
                          <a:ea typeface="Times New Roman"/>
                          <a:cs typeface="Times New Roman"/>
                        </a:rPr>
                        <a:t>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servisime</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rregullta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195"/>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19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255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48,00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8565">
                <a:tc>
                  <a:txBody>
                    <a:bodyPr/>
                    <a:lstStyle/>
                    <a:p>
                      <a:pPr marL="71755" marR="0">
                        <a:lnSpc>
                          <a:spcPts val="3830"/>
                        </a:lnSpc>
                        <a:spcBef>
                          <a:spcPts val="0"/>
                        </a:spcBef>
                        <a:spcAft>
                          <a:spcPts val="0"/>
                        </a:spcAft>
                      </a:pPr>
                      <a:r>
                        <a:rPr lang="en-US" sz="900" kern="100" spc="-5">
                          <a:solidFill>
                            <a:srgbClr val="000000"/>
                          </a:solidFill>
                          <a:latin typeface="Arial"/>
                          <a:ea typeface="Times New Roman"/>
                          <a:cs typeface="Times New Roman"/>
                        </a:rPr>
                        <a:t>2</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5"/>
                        </a:lnSpc>
                        <a:spcBef>
                          <a:spcPts val="0"/>
                        </a:spcBef>
                        <a:spcAft>
                          <a:spcPts val="0"/>
                        </a:spcAft>
                      </a:pPr>
                      <a:r>
                        <a:rPr lang="en-US" sz="900" kern="100" spc="-5">
                          <a:solidFill>
                            <a:srgbClr val="000000"/>
                          </a:solidFill>
                          <a:latin typeface="Arial"/>
                          <a:ea typeface="Times New Roman"/>
                          <a:cs typeface="Times New Roman"/>
                        </a:rPr>
                        <a:t>mirëmbajtje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dhe</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pjese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rezerve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83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30"/>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6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6981">
                <a:tc>
                  <a:txBody>
                    <a:bodyPr/>
                    <a:lstStyle/>
                    <a:p>
                      <a:pPr marL="71755" marR="0">
                        <a:lnSpc>
                          <a:spcPts val="3815"/>
                        </a:lnSpc>
                        <a:spcBef>
                          <a:spcPts val="0"/>
                        </a:spcBef>
                        <a:spcAft>
                          <a:spcPts val="0"/>
                        </a:spcAft>
                      </a:pPr>
                      <a:r>
                        <a:rPr lang="en-US" sz="900" kern="100" spc="-5">
                          <a:solidFill>
                            <a:srgbClr val="000000"/>
                          </a:solidFill>
                          <a:latin typeface="Arial"/>
                          <a:ea typeface="Times New Roman"/>
                          <a:cs typeface="Times New Roman"/>
                        </a:rPr>
                        <a:t>3</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riparime</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dhe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Ngjyrosje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marR="0">
                        <a:lnSpc>
                          <a:spcPts val="3815"/>
                        </a:lnSpc>
                        <a:spcBef>
                          <a:spcPts val="0"/>
                        </a:spcBef>
                        <a:spcAft>
                          <a:spcPts val="0"/>
                        </a:spcAft>
                      </a:pPr>
                      <a:r>
                        <a:rPr lang="en-US" sz="900" kern="100" spc="-5">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1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233045" marR="0">
                        <a:lnSpc>
                          <a:spcPts val="1260"/>
                        </a:lnSpc>
                        <a:spcBef>
                          <a:spcPts val="0"/>
                        </a:spcBef>
                        <a:spcAft>
                          <a:spcPts val="0"/>
                        </a:spcAft>
                      </a:pPr>
                      <a:r>
                        <a:rPr lang="en-US" sz="900" kern="100">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200,00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70,00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3,50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1892">
                <a:tc>
                  <a:txBody>
                    <a:bodyPr/>
                    <a:lstStyle/>
                    <a:p>
                      <a:pPr marL="71755" marR="0">
                        <a:lnSpc>
                          <a:spcPts val="2555"/>
                        </a:lnSpc>
                        <a:spcBef>
                          <a:spcPts val="0"/>
                        </a:spcBef>
                        <a:spcAft>
                          <a:spcPts val="0"/>
                        </a:spcAft>
                      </a:pPr>
                      <a:r>
                        <a:rPr lang="en-US" sz="900" kern="100" spc="-5">
                          <a:solidFill>
                            <a:srgbClr val="000000"/>
                          </a:solidFill>
                          <a:latin typeface="Arial"/>
                          <a:ea typeface="Times New Roman"/>
                          <a:cs typeface="Times New Roman"/>
                        </a:rPr>
                        <a:t>4</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pjesët</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karrasorise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2555"/>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255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192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15,00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22,50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1331">
                <a:tc gridSpan="2">
                  <a:txBody>
                    <a:bodyPr/>
                    <a:lstStyle/>
                    <a:p>
                      <a:pPr marL="0" marR="0">
                        <a:lnSpc>
                          <a:spcPts val="38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76200" marR="0">
                        <a:lnSpc>
                          <a:spcPts val="1430"/>
                        </a:lnSpc>
                        <a:spcBef>
                          <a:spcPts val="0"/>
                        </a:spcBef>
                        <a:spcAft>
                          <a:spcPts val="0"/>
                        </a:spcAft>
                      </a:pPr>
                      <a:r>
                        <a:rPr lang="en-US" sz="900" kern="100">
                          <a:solidFill>
                            <a:srgbClr val="000000"/>
                          </a:solidFill>
                          <a:latin typeface="Arial"/>
                          <a:ea typeface="Times New Roman"/>
                          <a:cs typeface="Times New Roman"/>
                        </a:rPr>
                        <a:t>100%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5260">
                <a:tc gridSpan="5">
                  <a:txBody>
                    <a:bodyPr/>
                    <a:lstStyle/>
                    <a:p>
                      <a:pPr marL="919480" marR="0">
                        <a:lnSpc>
                          <a:spcPts val="1490"/>
                        </a:lnSpc>
                        <a:spcBef>
                          <a:spcPts val="0"/>
                        </a:spcBef>
                        <a:spcAft>
                          <a:spcPts val="0"/>
                        </a:spcAft>
                      </a:pPr>
                      <a:r>
                        <a:rPr lang="en-US" sz="1000" kern="100" spc="-40" dirty="0" err="1">
                          <a:solidFill>
                            <a:srgbClr val="000000"/>
                          </a:solidFill>
                          <a:latin typeface="Calibri"/>
                          <a:ea typeface="Times New Roman"/>
                          <a:cs typeface="Calibri"/>
                        </a:rPr>
                        <a:t>Çmimi</a:t>
                      </a:r>
                      <a:r>
                        <a:rPr lang="en-US" sz="1000" kern="100" spc="-20" dirty="0">
                          <a:solidFill>
                            <a:srgbClr val="000000"/>
                          </a:solidFill>
                          <a:latin typeface="Calibri"/>
                          <a:ea typeface="Times New Roman"/>
                          <a:cs typeface="Calibri"/>
                        </a:rPr>
                        <a:t> </a:t>
                      </a:r>
                      <a:r>
                        <a:rPr lang="en-US" sz="1000" kern="100" spc="-40" dirty="0">
                          <a:solidFill>
                            <a:srgbClr val="000000"/>
                          </a:solidFill>
                          <a:latin typeface="Calibri"/>
                          <a:ea typeface="Times New Roman"/>
                          <a:cs typeface="Calibri"/>
                        </a:rPr>
                        <a:t>total</a:t>
                      </a:r>
                      <a:endParaRPr lang="en-US" sz="900" kern="100" dirty="0">
                        <a:latin typeface="Calibri"/>
                        <a:ea typeface="Times New Roman"/>
                        <a:cs typeface="Times New Roman"/>
                      </a:endParaRPr>
                    </a:p>
                    <a:p>
                      <a:pPr marL="121920" marR="0">
                        <a:lnSpc>
                          <a:spcPts val="1465"/>
                        </a:lnSpc>
                        <a:spcBef>
                          <a:spcPts val="0"/>
                        </a:spcBef>
                        <a:spcAft>
                          <a:spcPts val="0"/>
                        </a:spcAft>
                      </a:pPr>
                      <a:r>
                        <a:rPr lang="en-US" sz="1000" kern="100" spc="-40" dirty="0">
                          <a:solidFill>
                            <a:srgbClr val="000000"/>
                          </a:solidFill>
                          <a:latin typeface="Calibri"/>
                          <a:ea typeface="Times New Roman"/>
                          <a:cs typeface="Calibri"/>
                        </a:rPr>
                        <a:t>(pa</a:t>
                      </a:r>
                      <a:r>
                        <a:rPr lang="en-US" sz="1000" kern="100" spc="-2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peshuar</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në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bazë</a:t>
                      </a:r>
                      <a:r>
                        <a:rPr lang="en-US" sz="1000" kern="100" spc="-15"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të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rëndësisë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dhe</a:t>
                      </a:r>
                      <a:endParaRPr lang="en-US" sz="900" kern="100" dirty="0">
                        <a:latin typeface="Calibri"/>
                        <a:ea typeface="Times New Roman"/>
                        <a:cs typeface="Times New Roman"/>
                      </a:endParaRPr>
                    </a:p>
                    <a:p>
                      <a:pPr marL="894715" marR="0">
                        <a:lnSpc>
                          <a:spcPts val="1475"/>
                        </a:lnSpc>
                        <a:spcBef>
                          <a:spcPts val="0"/>
                        </a:spcBef>
                        <a:spcAft>
                          <a:spcPts val="0"/>
                        </a:spcAft>
                      </a:pPr>
                      <a:r>
                        <a:rPr lang="en-US" sz="1000" kern="100" spc="-40" dirty="0" err="1">
                          <a:solidFill>
                            <a:srgbClr val="000000"/>
                          </a:solidFill>
                          <a:latin typeface="Calibri"/>
                          <a:ea typeface="Times New Roman"/>
                          <a:cs typeface="Calibri"/>
                        </a:rPr>
                        <a:t>frekuencës</a:t>
                      </a:r>
                      <a:r>
                        <a:rPr lang="en-US" sz="1000" kern="100" spc="-40" dirty="0">
                          <a:solidFill>
                            <a:srgbClr val="000000"/>
                          </a:solidFill>
                          <a:latin typeface="Calibri"/>
                          <a:ea typeface="Times New Roman"/>
                          <a:cs typeface="Calibri"/>
                        </a:rPr>
                        <a:t>):</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43561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420,00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FF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FF0000"/>
                          </a:solidFill>
                          <a:latin typeface="Calibri"/>
                          <a:ea typeface="Times New Roman"/>
                          <a:cs typeface="Calibri"/>
                        </a:rPr>
                        <a:t>350,00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10007"/>
                  </a:ext>
                </a:extLst>
              </a:tr>
              <a:tr h="319480">
                <a:tc gridSpan="5">
                  <a:txBody>
                    <a:bodyPr/>
                    <a:lstStyle/>
                    <a:p>
                      <a:pPr marL="155575" marR="0">
                        <a:lnSpc>
                          <a:spcPts val="1490"/>
                        </a:lnSpc>
                        <a:spcBef>
                          <a:spcPts val="0"/>
                        </a:spcBef>
                        <a:spcAft>
                          <a:spcPts val="0"/>
                        </a:spcAft>
                      </a:pPr>
                      <a:r>
                        <a:rPr lang="en-US" sz="1000" kern="100" spc="-40">
                          <a:solidFill>
                            <a:srgbClr val="FF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total</a:t>
                      </a:r>
                      <a:r>
                        <a:rPr lang="en-US" sz="1000" kern="100" spc="-1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i</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peshuar</a:t>
                      </a:r>
                      <a:r>
                        <a:rPr lang="en-US" sz="1000" kern="100" spc="-25">
                          <a:solidFill>
                            <a:srgbClr val="000000"/>
                          </a:solidFill>
                          <a:latin typeface="Calibri"/>
                          <a:ea typeface="Times New Roman"/>
                          <a:cs typeface="Calibri"/>
                        </a:rPr>
                        <a:t> </a:t>
                      </a:r>
                      <a:r>
                        <a:rPr lang="en-US" sz="1000" kern="100">
                          <a:solidFill>
                            <a:srgbClr val="FF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spc="-10">
                          <a:solidFill>
                            <a:srgbClr val="FF0000"/>
                          </a:solidFill>
                          <a:latin typeface="Calibri"/>
                          <a:ea typeface="Times New Roman"/>
                          <a:cs typeface="Calibri"/>
                        </a:rPr>
                        <a:t>Kontrata</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me</a:t>
                      </a:r>
                      <a:endParaRPr lang="en-US" sz="900" kern="100">
                        <a:latin typeface="Calibri"/>
                        <a:ea typeface="Times New Roman"/>
                        <a:cs typeface="Times New Roman"/>
                      </a:endParaRPr>
                    </a:p>
                    <a:p>
                      <a:pPr marL="693420" marR="0">
                        <a:lnSpc>
                          <a:spcPts val="1465"/>
                        </a:lnSpc>
                        <a:spcBef>
                          <a:spcPts val="0"/>
                        </a:spcBef>
                        <a:spcAft>
                          <a:spcPts val="0"/>
                        </a:spcAft>
                      </a:pPr>
                      <a:r>
                        <a:rPr lang="en-US" sz="1000" kern="100" spc="-40">
                          <a:solidFill>
                            <a:srgbClr val="FF0000"/>
                          </a:solidFill>
                          <a:latin typeface="Calibri"/>
                          <a:ea typeface="Times New Roman"/>
                          <a:cs typeface="Calibri"/>
                        </a:rPr>
                        <a:t>çmimin</a:t>
                      </a:r>
                      <a:r>
                        <a:rPr lang="en-US" sz="1000" kern="100" spc="-1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më</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të</a:t>
                      </a:r>
                      <a:r>
                        <a:rPr lang="en-US" sz="1000" kern="100" spc="-2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ulët: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928370" marR="0">
                        <a:lnSpc>
                          <a:spcPts val="2950"/>
                        </a:lnSpc>
                        <a:spcBef>
                          <a:spcPts val="0"/>
                        </a:spcBef>
                        <a:spcAft>
                          <a:spcPts val="0"/>
                        </a:spcAft>
                      </a:pPr>
                      <a:r>
                        <a:rPr lang="en-US" sz="1000" kern="100">
                          <a:solidFill>
                            <a:srgbClr val="FF0000"/>
                          </a:solidFill>
                          <a:latin typeface="Calibri"/>
                          <a:ea typeface="Times New Roman"/>
                          <a:cs typeface="Calibri"/>
                        </a:rPr>
                        <a:t>101€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a:solidFill>
                            <a:srgbClr val="FF0000"/>
                          </a:solidFill>
                          <a:latin typeface="Calibri"/>
                          <a:ea typeface="Times New Roman"/>
                          <a:cs typeface="Calibri"/>
                        </a:rPr>
                        <a:t>97€</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dirty="0">
                          <a:solidFill>
                            <a:srgbClr val="FF0000"/>
                          </a:solidFill>
                          <a:latin typeface="Calibri"/>
                          <a:ea typeface="Times New Roman"/>
                          <a:cs typeface="Calibri"/>
                        </a:rPr>
                        <a:t>98€</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5" name="Footer Placeholder 4"/>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6" name="Slide Number Placeholder 5"/>
          <p:cNvSpPr>
            <a:spLocks noGrp="1"/>
          </p:cNvSpPr>
          <p:nvPr>
            <p:ph type="sldNum" sz="quarter" idx="12"/>
          </p:nvPr>
        </p:nvSpPr>
        <p:spPr/>
        <p:txBody>
          <a:bodyPr/>
          <a:lstStyle/>
          <a:p>
            <a:fld id="{872C2D91-5140-E643-83AC-7A21B4B6FCA7}" type="slidenum">
              <a:rPr lang="en-US" smtClean="0"/>
              <a:pPr/>
              <a:t>42</a:t>
            </a:fld>
            <a:endParaRPr lang="en-US"/>
          </a:p>
        </p:txBody>
      </p:sp>
    </p:spTree>
    <p:extLst>
      <p:ext uri="{BB962C8B-B14F-4D97-AF65-F5344CB8AC3E}">
        <p14:creationId xmlns:p14="http://schemas.microsoft.com/office/powerpoint/2010/main" val="2368161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400" b="1" dirty="0" smtClean="0">
                <a:solidFill>
                  <a:srgbClr val="002060"/>
                </a:solidFill>
              </a:rPr>
              <a:t>Format standarde</a:t>
            </a:r>
            <a:br>
              <a:rPr lang="sq-AL" sz="2400" b="1" dirty="0" smtClean="0">
                <a:solidFill>
                  <a:srgbClr val="002060"/>
                </a:solidFill>
              </a:rPr>
            </a:br>
            <a:endParaRPr lang="sq-AL" sz="2400" dirty="0">
              <a:solidFill>
                <a:srgbClr val="002060"/>
              </a:solidFill>
              <a:latin typeface="+mn-lt"/>
            </a:endParaRPr>
          </a:p>
        </p:txBody>
      </p:sp>
      <p:sp>
        <p:nvSpPr>
          <p:cNvPr id="3" name="Content Placeholder 2"/>
          <p:cNvSpPr>
            <a:spLocks noGrp="1"/>
          </p:cNvSpPr>
          <p:nvPr>
            <p:ph idx="1"/>
          </p:nvPr>
        </p:nvSpPr>
        <p:spPr>
          <a:xfrm>
            <a:off x="457200" y="990600"/>
            <a:ext cx="8229600" cy="5135563"/>
          </a:xfrm>
        </p:spPr>
        <p:txBody>
          <a:bodyPr/>
          <a:lstStyle/>
          <a:p>
            <a:r>
              <a:rPr lang="sq-AL" sz="1800" dirty="0" smtClean="0"/>
              <a:t>B07 Ftese për </a:t>
            </a:r>
            <a:r>
              <a:rPr lang="sq-AL" sz="1800" dirty="0" err="1" smtClean="0"/>
              <a:t>ofertim</a:t>
            </a:r>
            <a:r>
              <a:rPr lang="sq-AL" sz="1800" dirty="0" smtClean="0"/>
              <a:t> – sipas kontratës publike kornize – </a:t>
            </a:r>
            <a:r>
              <a:rPr lang="sq-AL" sz="1800" dirty="0" err="1" smtClean="0"/>
              <a:t>mini</a:t>
            </a:r>
            <a:r>
              <a:rPr lang="sq-AL" sz="1800" dirty="0" smtClean="0"/>
              <a:t> tender </a:t>
            </a:r>
            <a:endParaRPr lang="en-US" sz="1800" dirty="0" smtClean="0"/>
          </a:p>
          <a:p>
            <a:r>
              <a:rPr lang="sq-AL" sz="1800" dirty="0" smtClean="0"/>
              <a:t>B27 Dosja e Tenderit për Kontrate Kornize - Furnizim - Procedurë e Hapur</a:t>
            </a:r>
            <a:endParaRPr lang="en-US" sz="1800" dirty="0" smtClean="0"/>
          </a:p>
          <a:p>
            <a:r>
              <a:rPr lang="sq-AL" sz="1800" dirty="0" smtClean="0"/>
              <a:t>B28 Dosja e Tenderit për Kontrate Kornize - Shërbime - Procedurë e Hapur</a:t>
            </a:r>
            <a:endParaRPr lang="en-US" sz="1800" dirty="0" smtClean="0"/>
          </a:p>
          <a:p>
            <a:r>
              <a:rPr lang="sq-AL" sz="1800" dirty="0" smtClean="0"/>
              <a:t>B29 Dosja e Tenderit për Kontrate Kornize -Pune - Procedurë e Hapur</a:t>
            </a:r>
            <a:endParaRPr lang="en-US" sz="1800" dirty="0" smtClean="0"/>
          </a:p>
          <a:p>
            <a:r>
              <a:rPr lang="sq-AL" sz="1800" dirty="0" smtClean="0"/>
              <a:t>B30 Dosja e Tenderit për Kontrate Kornize - Furnizim - Procedura e Kufizua</a:t>
            </a:r>
            <a:endParaRPr lang="en-US" sz="1800" dirty="0" smtClean="0"/>
          </a:p>
          <a:p>
            <a:r>
              <a:rPr lang="sq-AL" sz="1800" dirty="0" smtClean="0"/>
              <a:t>B31 Dosja e Tenderit për Kontrate Kornize - Shërbime - Procedura e Kufizuar</a:t>
            </a:r>
            <a:endParaRPr lang="en-US" sz="1800" dirty="0" smtClean="0"/>
          </a:p>
          <a:p>
            <a:r>
              <a:rPr lang="sq-AL" sz="1800" dirty="0" smtClean="0"/>
              <a:t>B32 Dosja e Tenderit për Kontrate Kornize - Pune- Procedura e Kufizuar</a:t>
            </a:r>
            <a:r>
              <a:rPr lang="en-US" sz="1800" dirty="0" smtClean="0"/>
              <a:t>.</a:t>
            </a:r>
          </a:p>
          <a:p>
            <a:pPr marL="0" indent="0">
              <a:buNone/>
            </a:pPr>
            <a:endParaRPr lang="en-US" sz="1800" dirty="0" smtClean="0"/>
          </a:p>
          <a:p>
            <a:r>
              <a:rPr lang="en-US" sz="1800" dirty="0" smtClean="0"/>
              <a:t>B55 </a:t>
            </a:r>
            <a:r>
              <a:rPr lang="en-US" sz="1800" dirty="0" err="1" smtClean="0"/>
              <a:t>Raporti</a:t>
            </a:r>
            <a:r>
              <a:rPr lang="en-US" sz="1800" dirty="0" smtClean="0"/>
              <a:t> I </a:t>
            </a:r>
            <a:r>
              <a:rPr lang="en-US" sz="1800" dirty="0" err="1" smtClean="0"/>
              <a:t>vlersimit</a:t>
            </a:r>
            <a:r>
              <a:rPr lang="en-US" sz="1800" dirty="0" smtClean="0"/>
              <a:t> </a:t>
            </a:r>
            <a:r>
              <a:rPr lang="en-US" sz="1800" dirty="0" err="1" smtClean="0"/>
              <a:t>te</a:t>
            </a:r>
            <a:r>
              <a:rPr lang="en-US" sz="1800" dirty="0" smtClean="0"/>
              <a:t> </a:t>
            </a:r>
            <a:r>
              <a:rPr lang="en-US" sz="1800" dirty="0" err="1" smtClean="0"/>
              <a:t>tenderve</a:t>
            </a:r>
            <a:r>
              <a:rPr lang="en-US" sz="1800" dirty="0" smtClean="0"/>
              <a:t> – Mini </a:t>
            </a:r>
            <a:r>
              <a:rPr lang="en-US" sz="1800" dirty="0" err="1" smtClean="0"/>
              <a:t>tenderve</a:t>
            </a:r>
            <a:r>
              <a:rPr lang="en-US" sz="1800" dirty="0" smtClean="0"/>
              <a:t> – </a:t>
            </a:r>
            <a:r>
              <a:rPr lang="en-US" sz="1800" dirty="0" err="1" smtClean="0"/>
              <a:t>Faza</a:t>
            </a:r>
            <a:r>
              <a:rPr lang="en-US" sz="1800" dirty="0" smtClean="0"/>
              <a:t> e pare – </a:t>
            </a:r>
            <a:r>
              <a:rPr lang="en-US" sz="1800" dirty="0" err="1" smtClean="0"/>
              <a:t>Proceduar</a:t>
            </a:r>
            <a:r>
              <a:rPr lang="en-US" sz="1800" dirty="0" smtClean="0"/>
              <a:t> e </a:t>
            </a:r>
            <a:r>
              <a:rPr lang="en-US" sz="1800" dirty="0" err="1" smtClean="0"/>
              <a:t>Hapur</a:t>
            </a:r>
            <a:r>
              <a:rPr lang="en-US" sz="1800" dirty="0" smtClean="0"/>
              <a:t>  (Re). </a:t>
            </a:r>
            <a:endParaRPr lang="en-US" sz="1800" dirty="0"/>
          </a:p>
          <a:p>
            <a:r>
              <a:rPr lang="en-US" sz="1800" dirty="0"/>
              <a:t>B55 </a:t>
            </a:r>
            <a:r>
              <a:rPr lang="en-US" sz="1800" dirty="0" err="1"/>
              <a:t>Raporti</a:t>
            </a:r>
            <a:r>
              <a:rPr lang="en-US" sz="1800" dirty="0"/>
              <a:t> I </a:t>
            </a:r>
            <a:r>
              <a:rPr lang="en-US" sz="1800" dirty="0" err="1"/>
              <a:t>vlersimit</a:t>
            </a:r>
            <a:r>
              <a:rPr lang="en-US" sz="1800" dirty="0"/>
              <a:t> </a:t>
            </a:r>
            <a:r>
              <a:rPr lang="en-US" sz="1800" dirty="0" err="1"/>
              <a:t>te</a:t>
            </a:r>
            <a:r>
              <a:rPr lang="en-US" sz="1800" dirty="0"/>
              <a:t> </a:t>
            </a:r>
            <a:r>
              <a:rPr lang="en-US" sz="1800" dirty="0" err="1"/>
              <a:t>tenderve</a:t>
            </a:r>
            <a:r>
              <a:rPr lang="en-US" sz="1800" dirty="0"/>
              <a:t> – Mini </a:t>
            </a:r>
            <a:r>
              <a:rPr lang="en-US" sz="1800" dirty="0" err="1"/>
              <a:t>tenderve</a:t>
            </a:r>
            <a:r>
              <a:rPr lang="en-US" sz="1800" dirty="0"/>
              <a:t> – </a:t>
            </a:r>
            <a:r>
              <a:rPr lang="en-US" sz="1800" dirty="0" err="1"/>
              <a:t>Faza</a:t>
            </a:r>
            <a:r>
              <a:rPr lang="en-US" sz="1800" dirty="0"/>
              <a:t> e </a:t>
            </a:r>
            <a:r>
              <a:rPr lang="en-US" sz="1800" dirty="0" err="1" smtClean="0"/>
              <a:t>dyte</a:t>
            </a:r>
            <a:r>
              <a:rPr lang="en-US" sz="1800" dirty="0" smtClean="0"/>
              <a:t>  </a:t>
            </a:r>
            <a:r>
              <a:rPr lang="en-US" sz="1800" dirty="0"/>
              <a:t>– </a:t>
            </a:r>
            <a:r>
              <a:rPr lang="en-US" sz="1800" dirty="0" err="1"/>
              <a:t>Proceduar</a:t>
            </a:r>
            <a:r>
              <a:rPr lang="en-US" sz="1800" dirty="0"/>
              <a:t> e </a:t>
            </a:r>
            <a:r>
              <a:rPr lang="en-US" sz="1800" dirty="0" err="1"/>
              <a:t>Hapur</a:t>
            </a:r>
            <a:r>
              <a:rPr lang="en-US" sz="1800" dirty="0"/>
              <a:t>  (Re). </a:t>
            </a:r>
            <a:endParaRPr lang="en-US" sz="1800" dirty="0" smtClean="0"/>
          </a:p>
          <a:p>
            <a:endParaRPr lang="en-US" sz="1800" dirty="0" smtClean="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43</a:t>
            </a:fld>
            <a:endParaRPr lang="en-US"/>
          </a:p>
        </p:txBody>
      </p:sp>
    </p:spTree>
    <p:extLst>
      <p:ext uri="{BB962C8B-B14F-4D97-AF65-F5344CB8AC3E}">
        <p14:creationId xmlns:p14="http://schemas.microsoft.com/office/powerpoint/2010/main" val="2368161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p:nvPr/>
        </p:nvPicPr>
        <p:blipFill>
          <a:blip r:embed="rId2" cstate="print"/>
          <a:srcRect/>
          <a:stretch>
            <a:fillRect/>
          </a:stretch>
        </p:blipFill>
        <p:spPr bwMode="auto">
          <a:xfrm>
            <a:off x="228600" y="0"/>
            <a:ext cx="8229600" cy="68580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872C2D91-5140-E643-83AC-7A21B4B6FCA7}" type="slidenum">
              <a:rPr lang="en-US" smtClean="0"/>
              <a:pPr/>
              <a:t>44</a:t>
            </a:fld>
            <a:endParaRPr lang="en-US"/>
          </a:p>
        </p:txBody>
      </p:sp>
    </p:spTree>
    <p:extLst>
      <p:ext uri="{BB962C8B-B14F-4D97-AF65-F5344CB8AC3E}">
        <p14:creationId xmlns:p14="http://schemas.microsoft.com/office/powerpoint/2010/main" val="40415489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0" y="1"/>
            <a:ext cx="9144000" cy="6324599"/>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72C2D91-5140-E643-83AC-7A21B4B6FCA7}" type="slidenum">
              <a:rPr lang="en-US" smtClean="0"/>
              <a:pPr/>
              <a:t>45</a:t>
            </a:fld>
            <a:endParaRPr lang="en-US"/>
          </a:p>
        </p:txBody>
      </p:sp>
    </p:spTree>
    <p:extLst>
      <p:ext uri="{BB962C8B-B14F-4D97-AF65-F5344CB8AC3E}">
        <p14:creationId xmlns:p14="http://schemas.microsoft.com/office/powerpoint/2010/main" val="317627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Title 1"/>
          <p:cNvSpPr>
            <a:spLocks noGrp="1"/>
          </p:cNvSpPr>
          <p:nvPr>
            <p:ph type="title"/>
          </p:nvPr>
        </p:nvSpPr>
        <p:spPr>
          <a:xfrm>
            <a:off x="0" y="274638"/>
            <a:ext cx="9144000" cy="11430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Marrëveshjet kornize</a:t>
            </a:r>
            <a:r>
              <a:rPr lang="en-US" sz="2800" b="1" dirty="0" smtClean="0">
                <a:solidFill>
                  <a:srgbClr val="002060"/>
                </a:solidFill>
                <a:latin typeface="Cambria" panose="02040503050406030204" pitchFamily="18" charset="0"/>
                <a:ea typeface="Cambria" panose="02040503050406030204" pitchFamily="18" charset="0"/>
              </a:rPr>
              <a:t>- BE</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3" name="Content Placeholder 2"/>
          <p:cNvSpPr>
            <a:spLocks noGrp="1"/>
          </p:cNvSpPr>
          <p:nvPr>
            <p:ph idx="1"/>
          </p:nvPr>
        </p:nvSpPr>
        <p:spPr>
          <a:xfrm>
            <a:off x="0" y="1600200"/>
            <a:ext cx="9144000" cy="4525963"/>
          </a:xfrm>
        </p:spPr>
        <p:txBody>
          <a:bodyPr/>
          <a:lstStyle/>
          <a:p>
            <a:pPr marL="457200" indent="-457200">
              <a:spcBef>
                <a:spcPct val="90000"/>
              </a:spcBef>
              <a:buFontTx/>
              <a:buAutoNum type="arabicPeriod"/>
            </a:pPr>
            <a:r>
              <a:rPr lang="sq-AL" sz="2000" b="1" dirty="0" smtClean="0">
                <a:latin typeface="Cambria" panose="02040503050406030204" pitchFamily="18" charset="0"/>
                <a:ea typeface="Cambria" panose="02040503050406030204" pitchFamily="18" charset="0"/>
              </a:rPr>
              <a:t>Marrëveshjet kornizë që krijojnë të gjitha kushtet </a:t>
            </a:r>
            <a:r>
              <a:rPr lang="sq-AL" sz="2000" dirty="0" smtClean="0">
                <a:latin typeface="Cambria" panose="02040503050406030204" pitchFamily="18" charset="0"/>
                <a:ea typeface="Cambria" panose="02040503050406030204" pitchFamily="18" charset="0"/>
                <a:cs typeface="Arial" charset="0"/>
              </a:rPr>
              <a:t>(kontratat publike tradicionale)</a:t>
            </a:r>
          </a:p>
          <a:p>
            <a:pPr marL="668338" lvl="1" indent="-268288">
              <a:spcBef>
                <a:spcPct val="90000"/>
              </a:spcBef>
            </a:pPr>
            <a:r>
              <a:rPr lang="sq-AL" sz="2000" dirty="0" smtClean="0">
                <a:latin typeface="Cambria" panose="02040503050406030204" pitchFamily="18" charset="0"/>
                <a:ea typeface="Cambria" panose="02040503050406030204" pitchFamily="18" charset="0"/>
              </a:rPr>
              <a:t>kushtet e aplikueshme për çdo urdhër nën këtë lloj të marrëveshjes kornizë janë të përcaktuara në mënyrë të detyrueshme </a:t>
            </a:r>
          </a:p>
          <a:p>
            <a:pPr marL="668338" lvl="1" indent="-268288">
              <a:spcBef>
                <a:spcPct val="90000"/>
              </a:spcBef>
            </a:pPr>
            <a:r>
              <a:rPr lang="sq-AL" sz="2000" dirty="0" smtClean="0">
                <a:latin typeface="Cambria" panose="02040503050406030204" pitchFamily="18" charset="0"/>
                <a:ea typeface="Cambria" panose="02040503050406030204" pitchFamily="18" charset="0"/>
              </a:rPr>
              <a:t>nuk kërkon një marrëveshje të re në mes të palëve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Me një ose me disa OE</a:t>
            </a:r>
          </a:p>
          <a:p>
            <a:pPr marL="668338" lvl="1" indent="-268288">
              <a:spcBef>
                <a:spcPct val="90000"/>
              </a:spcBef>
            </a:pPr>
            <a:r>
              <a:rPr lang="sq-AL" sz="2000" dirty="0" smtClean="0">
                <a:latin typeface="Cambria" panose="02040503050406030204" pitchFamily="18" charset="0"/>
                <a:ea typeface="Cambria" panose="02040503050406030204" pitchFamily="18" charset="0"/>
              </a:rPr>
              <a:t>p.sh. çmimi në “tregun e Londrës " ± x%)</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5</a:t>
            </a:fld>
            <a:endParaRPr lang="en-US"/>
          </a:p>
        </p:txBody>
      </p:sp>
    </p:spTree>
    <p:extLst>
      <p:ext uri="{BB962C8B-B14F-4D97-AF65-F5344CB8AC3E}">
        <p14:creationId xmlns:p14="http://schemas.microsoft.com/office/powerpoint/2010/main" val="396144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3314" name="Content Placeholder 2"/>
          <p:cNvSpPr>
            <a:spLocks noGrp="1"/>
          </p:cNvSpPr>
          <p:nvPr>
            <p:ph idx="1"/>
          </p:nvPr>
        </p:nvSpPr>
        <p:spPr>
          <a:xfrm>
            <a:off x="0" y="1600200"/>
            <a:ext cx="9144000" cy="4525963"/>
          </a:xfrm>
        </p:spPr>
        <p:txBody>
          <a:bodyPr/>
          <a:lstStyle/>
          <a:p>
            <a:pPr marL="0" indent="0">
              <a:buFontTx/>
              <a:buNone/>
            </a:pPr>
            <a:r>
              <a:rPr lang="sq-AL" b="1" dirty="0" smtClean="0">
                <a:latin typeface="Arial" charset="0"/>
                <a:cs typeface="Arial" charset="0"/>
              </a:rPr>
              <a:t> </a:t>
            </a:r>
            <a:r>
              <a:rPr lang="en-US" sz="2000" b="1" dirty="0" smtClean="0">
                <a:latin typeface="Cambria" panose="02040503050406030204" pitchFamily="18" charset="0"/>
                <a:ea typeface="Cambria" panose="02040503050406030204" pitchFamily="18" charset="0"/>
                <a:cs typeface="Arial" charset="0"/>
              </a:rPr>
              <a:t>2</a:t>
            </a:r>
            <a:r>
              <a:rPr lang="en-US" sz="2000" b="1" dirty="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rPr>
              <a:t>Marrëveshjet kornizë që nuk krijojnë të gjitha kushtet </a:t>
            </a:r>
            <a:endParaRPr lang="en-US" sz="2000" dirty="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nuk i përfshin termat e caktuar ose nuk krijojnë në mënyrë të detyrueshme të gjitha kushtet e nevojshme.</a:t>
            </a:r>
            <a:endParaRPr lang="en-US"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disa terma  duhet të krijohen më vone.</a:t>
            </a:r>
            <a:endParaRPr lang="en-US" sz="2000"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6</a:t>
            </a:fld>
            <a:endParaRPr lang="en-US"/>
          </a:p>
        </p:txBody>
      </p:sp>
    </p:spTree>
    <p:extLst>
      <p:ext uri="{BB962C8B-B14F-4D97-AF65-F5344CB8AC3E}">
        <p14:creationId xmlns:p14="http://schemas.microsoft.com/office/powerpoint/2010/main" val="351528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4338" name="Content Placeholder 2"/>
          <p:cNvSpPr>
            <a:spLocks noGrp="1"/>
          </p:cNvSpPr>
          <p:nvPr>
            <p:ph idx="1"/>
          </p:nvPr>
        </p:nvSpPr>
        <p:spPr>
          <a:xfrm>
            <a:off x="0" y="1600200"/>
            <a:ext cx="9144000" cy="4525963"/>
          </a:xfrm>
        </p:spPr>
        <p:txBody>
          <a:bodyPr/>
          <a:lstStyle/>
          <a:p>
            <a:pPr marL="0" indent="0">
              <a:buFontTx/>
              <a:buNone/>
            </a:pPr>
            <a:r>
              <a:rPr lang="sq-AL" sz="2000" dirty="0" smtClean="0">
                <a:latin typeface="Cambria" panose="02040503050406030204" pitchFamily="18" charset="0"/>
                <a:ea typeface="Cambria" panose="02040503050406030204" pitchFamily="18" charset="0"/>
              </a:rPr>
              <a:t>                    </a:t>
            </a:r>
            <a:r>
              <a:rPr lang="sq-AL" sz="2000" dirty="0" err="1" smtClean="0">
                <a:latin typeface="Cambria" panose="02040503050406030204" pitchFamily="18" charset="0"/>
                <a:ea typeface="Cambria" panose="02040503050406030204" pitchFamily="18" charset="0"/>
              </a:rPr>
              <a:t>Konkludimi</a:t>
            </a:r>
            <a:r>
              <a:rPr lang="sq-AL" sz="2000" dirty="0" smtClean="0">
                <a:latin typeface="Cambria" panose="02040503050406030204" pitchFamily="18" charset="0"/>
                <a:ea typeface="Cambria" panose="02040503050406030204" pitchFamily="18" charset="0"/>
              </a:rPr>
              <a:t>  i marrëveshjeve kornize </a:t>
            </a:r>
            <a:r>
              <a:rPr lang="sq-AL" sz="2000" dirty="0" smtClean="0">
                <a:latin typeface="Cambria" panose="02040503050406030204" pitchFamily="18" charset="0"/>
                <a:ea typeface="Cambria" panose="02040503050406030204" pitchFamily="18" charset="0"/>
                <a:cs typeface="Arial" charset="0"/>
              </a:rPr>
              <a:t>(të gjitha termat)</a:t>
            </a:r>
          </a:p>
          <a:p>
            <a:pPr marL="668338" lvl="1" indent="-268288">
              <a:spcBef>
                <a:spcPct val="90000"/>
              </a:spcBef>
            </a:pPr>
            <a:r>
              <a:rPr lang="sq-AL" sz="2000" dirty="0" smtClean="0">
                <a:latin typeface="Cambria" panose="02040503050406030204" pitchFamily="18" charset="0"/>
                <a:ea typeface="Cambria" panose="02040503050406030204" pitchFamily="18" charset="0"/>
              </a:rPr>
              <a:t>procedurat e hapura ose të kufizuara </a:t>
            </a:r>
          </a:p>
          <a:p>
            <a:pPr marL="668338" lvl="1" indent="-268288">
              <a:spcBef>
                <a:spcPct val="90000"/>
              </a:spcBef>
            </a:pPr>
            <a:r>
              <a:rPr lang="sq-AL" sz="2000" dirty="0" smtClean="0">
                <a:latin typeface="Cambria" panose="02040503050406030204" pitchFamily="18" charset="0"/>
                <a:ea typeface="Cambria" panose="02040503050406030204" pitchFamily="18" charset="0"/>
              </a:rPr>
              <a:t>marrëveshjet me shume operatore</a:t>
            </a:r>
            <a:r>
              <a:rPr lang="sq-AL" sz="2000" dirty="0" smtClean="0">
                <a:latin typeface="Cambria" panose="02040503050406030204" pitchFamily="18" charset="0"/>
                <a:ea typeface="Cambria" panose="02040503050406030204" pitchFamily="18" charset="0"/>
                <a:cs typeface="Arial" charset="0"/>
              </a:rPr>
              <a:t>: min. 3 OE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Kohëzgjatja: kufizuar ne 4 vite (Direktiva e BE-se).</a:t>
            </a:r>
            <a:endParaRPr lang="sq-AL" sz="2000" b="1" dirty="0">
              <a:solidFill>
                <a:srgbClr val="FF0000"/>
              </a:solidFill>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7</a:t>
            </a:fld>
            <a:endParaRPr lang="en-US"/>
          </a:p>
        </p:txBody>
      </p:sp>
    </p:spTree>
    <p:extLst>
      <p:ext uri="{BB962C8B-B14F-4D97-AF65-F5344CB8AC3E}">
        <p14:creationId xmlns:p14="http://schemas.microsoft.com/office/powerpoint/2010/main" val="358051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5362" name="Content Placeholder 2"/>
          <p:cNvSpPr>
            <a:spLocks noGrp="1"/>
          </p:cNvSpPr>
          <p:nvPr>
            <p:ph idx="1"/>
          </p:nvPr>
        </p:nvSpPr>
        <p:spPr>
          <a:xfrm>
            <a:off x="0" y="1219200"/>
            <a:ext cx="9144000" cy="4906963"/>
          </a:xfrm>
        </p:spPr>
        <p:txBody>
          <a:bodyPr/>
          <a:lstStyle/>
          <a:p>
            <a:r>
              <a:rPr lang="sq-AL" sz="2000" dirty="0" smtClean="0">
                <a:latin typeface="Arial" charset="0"/>
                <a:cs typeface="Arial" charset="0"/>
              </a:rPr>
              <a:t>Marrëveshjet Kornize </a:t>
            </a:r>
            <a:r>
              <a:rPr lang="sq-AL" sz="2000" b="1" dirty="0" smtClean="0">
                <a:latin typeface="Arial" charset="0"/>
                <a:cs typeface="Arial" charset="0"/>
              </a:rPr>
              <a:t>që nuk krijojnë të gjitha kushtet</a:t>
            </a:r>
            <a:endParaRPr lang="en-US" sz="2000" b="1" dirty="0" smtClean="0">
              <a:latin typeface="Arial" charset="0"/>
              <a:cs typeface="Arial" charset="0"/>
            </a:endParaRPr>
          </a:p>
          <a:p>
            <a:pPr marL="668338" lvl="1" indent="-268288">
              <a:spcBef>
                <a:spcPct val="90000"/>
              </a:spcBef>
            </a:pPr>
            <a:r>
              <a:rPr lang="sq-AL" sz="2000" dirty="0" smtClean="0">
                <a:latin typeface="Arial" charset="0"/>
                <a:cs typeface="Arial" charset="0"/>
              </a:rPr>
              <a:t>Çmimet nuk duhet</a:t>
            </a:r>
            <a:r>
              <a:rPr lang="en-US" sz="2000" dirty="0" smtClean="0">
                <a:latin typeface="Arial" charset="0"/>
                <a:cs typeface="Arial" charset="0"/>
              </a:rPr>
              <a:t> </a:t>
            </a:r>
            <a:r>
              <a:rPr lang="sq-AL" sz="2000" dirty="0" smtClean="0">
                <a:latin typeface="Arial" charset="0"/>
                <a:cs typeface="Arial" charset="0"/>
              </a:rPr>
              <a:t>te themelohen ne marrëveshjen kornize</a:t>
            </a:r>
          </a:p>
          <a:p>
            <a:pPr marL="668338" lvl="1" indent="-268288">
              <a:spcBef>
                <a:spcPct val="90000"/>
              </a:spcBef>
            </a:pPr>
            <a:r>
              <a:rPr lang="sq-AL" sz="2000" dirty="0" smtClean="0">
                <a:latin typeface="Arial" charset="0"/>
                <a:cs typeface="Arial" charset="0"/>
              </a:rPr>
              <a:t>Autoritetet kontraktuese duhet të sigurojnë që kriteret e dhënies - jo vetëm për dhënien e marrëveshjes kornizë në vetvete, por edhe për dhënien e kontratave individuale në bazë të marrëveshjes - dhe peshat e tyre të specifikohen në specifikimet e marrëveshjes kornizë.</a:t>
            </a:r>
            <a:endParaRPr lang="en-US" sz="2000" dirty="0" smtClean="0">
              <a:latin typeface="Arial" charset="0"/>
              <a:cs typeface="Arial" charset="0"/>
            </a:endParaRPr>
          </a:p>
          <a:p>
            <a:pPr marL="668338" lvl="1" indent="-268288">
              <a:spcBef>
                <a:spcPct val="90000"/>
              </a:spcBef>
              <a:buNone/>
            </a:pPr>
            <a:r>
              <a:rPr lang="sq-AL" sz="2000" dirty="0" smtClean="0">
                <a:latin typeface="Arial" charset="0"/>
                <a:cs typeface="Arial" charset="0"/>
              </a:rPr>
              <a:t>Sipas Direktivës se BE-se – 4 lloje te kontratës kornize</a:t>
            </a:r>
          </a:p>
          <a:p>
            <a:pPr marL="668338" lvl="1" indent="-268288">
              <a:spcBef>
                <a:spcPct val="90000"/>
              </a:spcBef>
              <a:buNone/>
            </a:pPr>
            <a:r>
              <a:rPr lang="sq-AL" sz="2000" dirty="0" smtClean="0">
                <a:latin typeface="Arial" charset="0"/>
                <a:cs typeface="Arial" charset="0"/>
              </a:rPr>
              <a:t>Sipas LPP-se – 2 lloje te kontratës kornize</a:t>
            </a:r>
            <a:endParaRPr lang="sq-AL" sz="2000" dirty="0">
              <a:latin typeface="Arial" charset="0"/>
              <a:cs typeface="Arial"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8</a:t>
            </a:fld>
            <a:endParaRPr lang="en-US"/>
          </a:p>
        </p:txBody>
      </p:sp>
    </p:spTree>
    <p:extLst>
      <p:ext uri="{BB962C8B-B14F-4D97-AF65-F5344CB8AC3E}">
        <p14:creationId xmlns:p14="http://schemas.microsoft.com/office/powerpoint/2010/main" val="123170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0"/>
            <a:ext cx="9144000" cy="9144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Marrëveshjet kornize</a:t>
            </a:r>
            <a:r>
              <a:rPr lang="en-US" sz="2800" b="1" dirty="0" smtClean="0">
                <a:solidFill>
                  <a:srgbClr val="002060"/>
                </a:solidFill>
                <a:latin typeface="Cambria" panose="02040503050406030204" pitchFamily="18" charset="0"/>
                <a:ea typeface="Cambria" panose="02040503050406030204" pitchFamily="18" charset="0"/>
              </a:rPr>
              <a:t>- BE</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16386" name="Content Placeholder 2"/>
          <p:cNvSpPr>
            <a:spLocks noGrp="1"/>
          </p:cNvSpPr>
          <p:nvPr>
            <p:ph idx="1"/>
          </p:nvPr>
        </p:nvSpPr>
        <p:spPr>
          <a:xfrm>
            <a:off x="0" y="1066800"/>
            <a:ext cx="9144000" cy="5059363"/>
          </a:xfrm>
        </p:spPr>
        <p:txBody>
          <a:bodyPr/>
          <a:lstStyle/>
          <a:p>
            <a:pPr marL="0" indent="0">
              <a:buFontTx/>
              <a:buNone/>
            </a:pPr>
            <a:r>
              <a:rPr lang="sq-AL" sz="2000" dirty="0" smtClean="0">
                <a:latin typeface="Cambria" panose="02040503050406030204" pitchFamily="18" charset="0"/>
                <a:ea typeface="Cambria" panose="02040503050406030204" pitchFamily="18" charset="0"/>
                <a:cs typeface="Arial" charset="0"/>
              </a:rPr>
              <a:t>1</a:t>
            </a:r>
            <a:r>
              <a:rPr lang="sq-AL" sz="2000" b="1" dirty="0" smtClean="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rPr>
              <a:t>Marrëveshjet Korniza me një OE</a:t>
            </a:r>
            <a:endParaRPr lang="sq-AL" sz="2000" b="1"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1 AK – 1 OE</a:t>
            </a:r>
          </a:p>
          <a:p>
            <a:pPr marL="668338" lvl="1" indent="-268288">
              <a:spcBef>
                <a:spcPct val="90000"/>
              </a:spcBef>
            </a:pPr>
            <a:r>
              <a:rPr lang="sq-AL" sz="2000" dirty="0" smtClean="0">
                <a:latin typeface="Cambria" panose="02040503050406030204" pitchFamily="18" charset="0"/>
                <a:ea typeface="Cambria" panose="02040503050406030204" pitchFamily="18" charset="0"/>
              </a:rPr>
              <a:t>Marrëveshjet Korniza që krijojnë të gjitha kushtet </a:t>
            </a:r>
            <a:r>
              <a:rPr lang="sq-AL" sz="2000" dirty="0" err="1" smtClean="0">
                <a:latin typeface="Cambria" panose="02040503050406030204" pitchFamily="18" charset="0"/>
                <a:ea typeface="Cambria" panose="02040503050406030204" pitchFamily="18" charset="0"/>
              </a:rPr>
              <a:t>konkludohen</a:t>
            </a:r>
            <a:r>
              <a:rPr lang="sq-AL" sz="2000" dirty="0" smtClean="0">
                <a:latin typeface="Cambria" panose="02040503050406030204" pitchFamily="18" charset="0"/>
                <a:ea typeface="Cambria" panose="02040503050406030204" pitchFamily="18" charset="0"/>
              </a:rPr>
              <a:t> me një operator të vetëm ekonomik </a:t>
            </a:r>
          </a:p>
          <a:p>
            <a:pPr marL="0" lvl="1" indent="-268288">
              <a:spcBef>
                <a:spcPct val="90000"/>
              </a:spcBef>
              <a:buNone/>
            </a:pPr>
            <a:r>
              <a:rPr lang="sq-AL" sz="2000" dirty="0" smtClean="0">
                <a:latin typeface="Cambria" panose="02040503050406030204" pitchFamily="18" charset="0"/>
                <a:ea typeface="Cambria" panose="02040503050406030204" pitchFamily="18" charset="0"/>
                <a:cs typeface="Arial" charset="0"/>
              </a:rPr>
              <a:t>2. </a:t>
            </a:r>
            <a:r>
              <a:rPr lang="sq-AL" sz="2000" b="1" dirty="0" smtClean="0">
                <a:latin typeface="Cambria" panose="02040503050406030204" pitchFamily="18" charset="0"/>
                <a:ea typeface="Cambria" panose="02040503050406030204" pitchFamily="18" charset="0"/>
              </a:rPr>
              <a:t>Marrëveshjet e shumëfishta kornizë që krijojnë të gjitha kushtet </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1 AK – disa OE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Nuk ka nevoje qe te rihapet konkurrenca (</a:t>
            </a:r>
            <a:r>
              <a:rPr lang="sq-AL" sz="2000" dirty="0" smtClean="0">
                <a:latin typeface="Cambria" panose="02040503050406030204" pitchFamily="18" charset="0"/>
                <a:ea typeface="Cambria" panose="02040503050406030204" pitchFamily="18" charset="0"/>
              </a:rPr>
              <a:t>së pari kontaktohet EO tenderi i te cilit është konsideruar si më i miri </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endParaRPr lang="en-US" sz="20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Tree>
    <p:extLst>
      <p:ext uri="{BB962C8B-B14F-4D97-AF65-F5344CB8AC3E}">
        <p14:creationId xmlns:p14="http://schemas.microsoft.com/office/powerpoint/2010/main" val="330501264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22956</TotalTime>
  <Words>4721</Words>
  <Application>Microsoft Office PowerPoint</Application>
  <PresentationFormat>On-screen Show (4:3)</PresentationFormat>
  <Paragraphs>468</Paragraphs>
  <Slides>45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Agency FB</vt:lpstr>
      <vt:lpstr>Arial</vt:lpstr>
      <vt:lpstr>Arial Black</vt:lpstr>
      <vt:lpstr>Calibri</vt:lpstr>
      <vt:lpstr>Cambria</vt:lpstr>
      <vt:lpstr>Times New Roman</vt:lpstr>
      <vt:lpstr>Wingdings</vt:lpstr>
      <vt:lpstr>Default Design</vt:lpstr>
      <vt:lpstr>PowerPoint Presentation</vt:lpstr>
      <vt:lpstr>Përmbledhje</vt:lpstr>
      <vt:lpstr>Marrëveshjet kornize- BE </vt:lpstr>
      <vt:lpstr>PowerPoint Presentation</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Prokurimet e centralizuara – një “prokurim” i specializuar</vt:lpstr>
      <vt:lpstr>Prokurimet e centralizuara – një “prokurim” I specializuar</vt:lpstr>
      <vt:lpstr> Kontratat kornizë sipas Ligjit të Prokurimit Publik në Kosovë     Definicionet dhe parimet</vt:lpstr>
      <vt:lpstr>Pse?</vt:lpstr>
      <vt:lpstr>Përdorimi i Kontratës Kornizë</vt:lpstr>
      <vt:lpstr>Përdorimi i Kontratës Kornizë</vt:lpstr>
      <vt:lpstr>PowerPoint Presentation</vt:lpstr>
      <vt:lpstr>Sasia e parashikuar e kontratës publike kornizë</vt:lpstr>
      <vt:lpstr>PowerPoint Presentation</vt:lpstr>
      <vt:lpstr>Kontratës publike kornizë </vt:lpstr>
      <vt:lpstr>Kontratës publike kornizë </vt:lpstr>
      <vt:lpstr>Autoritetet Kontraktuese duhet që:   </vt:lpstr>
      <vt:lpstr>Kohëzgjatja e kontratës publike kornizë</vt:lpstr>
      <vt:lpstr>Procedurat e prokurimit për kontratat publike kornizë  </vt:lpstr>
      <vt:lpstr>PowerPoint Presentation</vt:lpstr>
      <vt:lpstr>Numri i Operatorëve Ekonomik  </vt:lpstr>
      <vt:lpstr>Llojet e kontratës publike kornizë</vt:lpstr>
      <vt:lpstr>Kontrata publike kornizë me një operator ekonomik</vt:lpstr>
      <vt:lpstr>Kontrata publike kornizë me një operator ekonomik</vt:lpstr>
      <vt:lpstr>Kontrata publike kornizë me më shumë së një operator ekonomik</vt:lpstr>
      <vt:lpstr>Kontrata publike kornizë me më shumë së një operator ekonomik</vt:lpstr>
      <vt:lpstr>Mini Konkurrenca</vt:lpstr>
      <vt:lpstr>Mini Konkurrenca (2)</vt:lpstr>
      <vt:lpstr> Sigurimi i tenderit dhe pagesat e tjera    </vt:lpstr>
      <vt:lpstr> 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 Shembull i mirë       </vt:lpstr>
      <vt:lpstr>Shembull I mirë       </vt:lpstr>
      <vt:lpstr>Format standarde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555</cp:revision>
  <cp:lastPrinted>1601-01-01T00:00:00Z</cp:lastPrinted>
  <dcterms:created xsi:type="dcterms:W3CDTF">1601-01-01T00:00:00Z</dcterms:created>
  <dcterms:modified xsi:type="dcterms:W3CDTF">2024-03-15T23:31:29Z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